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sldIdLst>
    <p:sldId id="350" r:id="rId7"/>
    <p:sldId id="256" r:id="rId8"/>
    <p:sldId id="341" r:id="rId9"/>
    <p:sldId id="309" r:id="rId10"/>
    <p:sldId id="351" r:id="rId11"/>
    <p:sldId id="307" r:id="rId12"/>
    <p:sldId id="352" r:id="rId13"/>
    <p:sldId id="356" r:id="rId14"/>
    <p:sldId id="358" r:id="rId15"/>
    <p:sldId id="360" r:id="rId16"/>
    <p:sldId id="361" r:id="rId17"/>
    <p:sldId id="364" r:id="rId18"/>
    <p:sldId id="379" r:id="rId19"/>
    <p:sldId id="376" r:id="rId20"/>
    <p:sldId id="365" r:id="rId21"/>
    <p:sldId id="377" r:id="rId22"/>
    <p:sldId id="380" r:id="rId23"/>
    <p:sldId id="382" r:id="rId24"/>
    <p:sldId id="381" r:id="rId25"/>
    <p:sldId id="384" r:id="rId26"/>
    <p:sldId id="383" r:id="rId27"/>
    <p:sldId id="366" r:id="rId28"/>
    <p:sldId id="367" r:id="rId29"/>
    <p:sldId id="385" r:id="rId30"/>
    <p:sldId id="388" r:id="rId31"/>
    <p:sldId id="389" r:id="rId32"/>
    <p:sldId id="390" r:id="rId33"/>
    <p:sldId id="391" r:id="rId34"/>
    <p:sldId id="392" r:id="rId35"/>
    <p:sldId id="368" r:id="rId36"/>
    <p:sldId id="369" r:id="rId37"/>
    <p:sldId id="362" r:id="rId38"/>
    <p:sldId id="363" r:id="rId39"/>
    <p:sldId id="370" r:id="rId40"/>
    <p:sldId id="371" r:id="rId41"/>
    <p:sldId id="393" r:id="rId42"/>
    <p:sldId id="394" r:id="rId43"/>
    <p:sldId id="374" r:id="rId44"/>
    <p:sldId id="375" r:id="rId45"/>
    <p:sldId id="395" r:id="rId46"/>
    <p:sldId id="396" r:id="rId47"/>
    <p:sldId id="397" r:id="rId48"/>
    <p:sldId id="39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032A7D-F398-452C-BCDE-B19571ACC158}">
          <p14:sldIdLst>
            <p14:sldId id="350"/>
            <p14:sldId id="256"/>
            <p14:sldId id="341"/>
            <p14:sldId id="309"/>
            <p14:sldId id="351"/>
            <p14:sldId id="307"/>
            <p14:sldId id="352"/>
          </p14:sldIdLst>
        </p14:section>
        <p14:section name="Project Phases" id="{39F2D343-2C0C-41BD-ADD1-4CD44CB9D17B}">
          <p14:sldIdLst>
            <p14:sldId id="356"/>
            <p14:sldId id="358"/>
          </p14:sldIdLst>
        </p14:section>
        <p14:section name="CSV Data Processing" id="{6FB62299-BAF9-4275-BE59-B08A3A113209}">
          <p14:sldIdLst>
            <p14:sldId id="360"/>
            <p14:sldId id="361"/>
          </p14:sldIdLst>
        </p14:section>
        <p14:section name="Data Analysis" id="{96C33753-0026-4F56-9A38-B950491724BE}">
          <p14:sldIdLst>
            <p14:sldId id="364"/>
            <p14:sldId id="379"/>
            <p14:sldId id="376"/>
            <p14:sldId id="365"/>
            <p14:sldId id="377"/>
            <p14:sldId id="380"/>
            <p14:sldId id="382"/>
            <p14:sldId id="381"/>
            <p14:sldId id="384"/>
            <p14:sldId id="383"/>
          </p14:sldIdLst>
        </p14:section>
        <p14:section name="Data Modeling" id="{2C19F192-E5DA-4F0C-AFEB-76202EE6AE57}">
          <p14:sldIdLst>
            <p14:sldId id="366"/>
            <p14:sldId id="367"/>
            <p14:sldId id="385"/>
            <p14:sldId id="388"/>
            <p14:sldId id="389"/>
            <p14:sldId id="390"/>
            <p14:sldId id="391"/>
            <p14:sldId id="392"/>
          </p14:sldIdLst>
        </p14:section>
        <p14:section name="Data Predicition" id="{D6F81319-6EA6-4CB8-A2FE-F53AD3942C3B}">
          <p14:sldIdLst>
            <p14:sldId id="368"/>
            <p14:sldId id="369"/>
          </p14:sldIdLst>
        </p14:section>
        <p14:section name="Image Processing" id="{A6109666-20DF-4825-A053-DF7AE347D4AD}">
          <p14:sldIdLst>
            <p14:sldId id="362"/>
            <p14:sldId id="363"/>
          </p14:sldIdLst>
        </p14:section>
        <p14:section name="Image Training" id="{50A5893C-320E-4F7E-9DFA-050575E0F4DE}">
          <p14:sldIdLst>
            <p14:sldId id="370"/>
            <p14:sldId id="371"/>
            <p14:sldId id="393"/>
            <p14:sldId id="394"/>
          </p14:sldIdLst>
        </p14:section>
        <p14:section name="image classification" id="{439AE47F-AB99-4EAD-B90D-310816317CBE}">
          <p14:sldIdLst>
            <p14:sldId id="374"/>
            <p14:sldId id="375"/>
            <p14:sldId id="395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F18"/>
    <a:srgbClr val="050E14"/>
    <a:srgbClr val="04070B"/>
    <a:srgbClr val="7F7F7E"/>
    <a:srgbClr val="050F17"/>
    <a:srgbClr val="7F7F7F"/>
    <a:srgbClr val="03070B"/>
    <a:srgbClr val="09121B"/>
    <a:srgbClr val="0E243A"/>
    <a:srgbClr val="008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7BF2EB-84DB-4C75-85AC-CFE431BFDED5}" v="330" dt="2024-12-26T20:06:29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3" y="307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slide" Target="slide30.xml"/><Relationship Id="rId3" Type="http://schemas.microsoft.com/office/2007/relationships/hdphoto" Target="../media/hdphoto2.wdp"/><Relationship Id="rId7" Type="http://schemas.openxmlformats.org/officeDocument/2006/relationships/slide" Target="slide12.xml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11" Type="http://schemas.openxmlformats.org/officeDocument/2006/relationships/image" Target="../media/image250.png"/><Relationship Id="rId5" Type="http://schemas.openxmlformats.org/officeDocument/2006/relationships/image" Target="../media/image21.svg"/><Relationship Id="rId10" Type="http://schemas.openxmlformats.org/officeDocument/2006/relationships/slide" Target="slide22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12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0.png"/><Relationship Id="rId5" Type="http://schemas.openxmlformats.org/officeDocument/2006/relationships/image" Target="../media/image37.sv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microsoft.com/office/2007/relationships/hdphoto" Target="../media/hdphoto2.wdp"/><Relationship Id="rId7" Type="http://schemas.openxmlformats.org/officeDocument/2006/relationships/slide" Target="slide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11" Type="http://schemas.openxmlformats.org/officeDocument/2006/relationships/image" Target="../media/image550.png"/><Relationship Id="rId5" Type="http://schemas.openxmlformats.org/officeDocument/2006/relationships/image" Target="../media/image52.svg"/><Relationship Id="rId10" Type="http://schemas.openxmlformats.org/officeDocument/2006/relationships/slide" Target="slide38.xml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8.png"/><Relationship Id="rId7" Type="http://schemas.openxmlformats.org/officeDocument/2006/relationships/slide" Target="slide3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90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188BC-ACF0-F5AA-7C61-9C1A3F53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0728F-9F70-5FCF-FFF2-876360D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87" y="-173620"/>
            <a:ext cx="13498656" cy="75929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0579E9-F252-0D0B-5136-CA4A295CA85E}"/>
              </a:ext>
            </a:extLst>
          </p:cNvPr>
          <p:cNvGrpSpPr/>
          <p:nvPr/>
        </p:nvGrpSpPr>
        <p:grpSpPr>
          <a:xfrm>
            <a:off x="11949845" y="305712"/>
            <a:ext cx="7283421" cy="1999196"/>
            <a:chOff x="11949845" y="305712"/>
            <a:chExt cx="7283421" cy="19991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DCE05-0806-2541-772D-70AF83F34D07}"/>
                </a:ext>
              </a:extLst>
            </p:cNvPr>
            <p:cNvSpPr txBox="1"/>
            <p:nvPr/>
          </p:nvSpPr>
          <p:spPr>
            <a:xfrm>
              <a:off x="11949845" y="305712"/>
              <a:ext cx="7283421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5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Loan Approval Classification </a:t>
              </a:r>
              <a:endParaRPr lang="ko-KR" altLang="en-US" sz="5400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3B4F34-9CAF-6125-EC53-F74FFCC30400}"/>
                </a:ext>
              </a:extLst>
            </p:cNvPr>
            <p:cNvSpPr txBox="1"/>
            <p:nvPr/>
          </p:nvSpPr>
          <p:spPr>
            <a:xfrm>
              <a:off x="11949845" y="1925252"/>
              <a:ext cx="72833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AI Final Project</a:t>
              </a:r>
              <a:endParaRPr lang="ko-KR" altLang="en-US" sz="1867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3184208-8977-0646-6654-255D853420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2227033"/>
                  </p:ext>
                </p:extLst>
              </p:nvPr>
            </p:nvGraphicFramePr>
            <p:xfrm rot="15860885">
              <a:off x="-7210802" y="1497467"/>
              <a:ext cx="5136925" cy="5369147"/>
            </p:xfrm>
            <a:graphic>
              <a:graphicData uri="http://schemas.microsoft.com/office/drawing/2017/model3d">
                <am3d:model3d r:embed="rId3">
                  <am3d:spPr>
                    <a:xfrm rot="15860885">
                      <a:off x="0" y="0"/>
                      <a:ext cx="5136925" cy="5369147"/>
                    </a:xfrm>
                    <a:prstGeom prst="rect">
                      <a:avLst/>
                    </a:prstGeom>
                  </am3d:spPr>
                  <am3d:camera>
                    <am3d:pos x="0" y="0" z="666077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6206" d="1000000"/>
                    <am3d:preTrans dx="-147086" dy="1601833" dz="391465"/>
                    <am3d:scale>
                      <am3d:sx n="1000000" d="1000000"/>
                      <am3d:sy n="1000000" d="1000000"/>
                      <am3d:sz n="1000000" d="1000000"/>
                    </am3d:scale>
                    <am3d:rot ax="-6326781" ay="700983" az="21740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3184208-8977-0646-6654-255D85342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5860885">
                <a:off x="-7210802" y="1497467"/>
                <a:ext cx="5136925" cy="536914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506312F-5AAB-78F6-650E-9563E2AFFBBC}"/>
              </a:ext>
            </a:extLst>
          </p:cNvPr>
          <p:cNvSpPr txBox="1"/>
          <p:nvPr/>
        </p:nvSpPr>
        <p:spPr>
          <a:xfrm>
            <a:off x="5631180" y="31699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3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3A4FDC3-B5CB-34D9-15E4-804F1677760A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B6888-6ACA-2C1A-5CA4-F36216C5A408}"/>
              </a:ext>
            </a:extLst>
          </p:cNvPr>
          <p:cNvSpPr txBox="1"/>
          <p:nvPr/>
        </p:nvSpPr>
        <p:spPr>
          <a:xfrm>
            <a:off x="3134360" y="3947160"/>
            <a:ext cx="592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CSV Data Processing</a:t>
            </a:r>
          </a:p>
        </p:txBody>
      </p:sp>
      <p:pic>
        <p:nvPicPr>
          <p:cNvPr id="5" name="Graphic 4" descr="Paper with solid fill">
            <a:extLst>
              <a:ext uri="{FF2B5EF4-FFF2-40B4-BE49-F238E27FC236}">
                <a16:creationId xmlns:a16="http://schemas.microsoft.com/office/drawing/2014/main" id="{66365507-2839-E85D-72D7-AB6EA76E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7C7727-6227-2D2E-7DF4-908BEC67B2B9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AFF1165-F4B9-EEEE-D258-791EACBEBE20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7964C519-7654-E81D-0CA8-4F300644A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EA202-C10E-8287-6718-8FFD455B6E98}"/>
              </a:ext>
            </a:extLst>
          </p:cNvPr>
          <p:cNvSpPr txBox="1"/>
          <p:nvPr/>
        </p:nvSpPr>
        <p:spPr>
          <a:xfrm>
            <a:off x="802640" y="694402"/>
            <a:ext cx="592328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CSV Data </a:t>
            </a:r>
            <a:r>
              <a:rPr lang="en-US" sz="360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</a:rPr>
              <a:t>Processing</a:t>
            </a:r>
          </a:p>
        </p:txBody>
      </p:sp>
      <p:pic>
        <p:nvPicPr>
          <p:cNvPr id="4" name="Graphic 3" descr="Paper with solid fill">
            <a:extLst>
              <a:ext uri="{FF2B5EF4-FFF2-40B4-BE49-F238E27FC236}">
                <a16:creationId xmlns:a16="http://schemas.microsoft.com/office/drawing/2014/main" id="{A5EAE49F-32CA-A6B5-CEFA-98B0B15C0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EF7AD492-0987-FBBA-FAF8-BEAC18C3E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2133283"/>
                  </p:ext>
                </p:extLst>
              </p:nvPr>
            </p:nvGraphicFramePr>
            <p:xfrm>
              <a:off x="584056" y="3497570"/>
              <a:ext cx="3962126" cy="2228696"/>
            </p:xfrm>
            <a:graphic>
              <a:graphicData uri="http://schemas.microsoft.com/office/powerpoint/2016/sectionzoom">
                <psez:sectionZm>
                  <psez:sectionZmObj sectionId="{96C33753-0026-4F56-9A38-B950491724BE}">
                    <psez:zmPr id="{0A75D538-5E96-430E-BBA3-097E6EBA8535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126" cy="222869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F7AD492-0987-FBBA-FAF8-BEAC18C3E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056" y="3497570"/>
                <a:ext cx="3962126" cy="2228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6BF513C5-1279-7323-7E24-E648A4D623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6172340"/>
                  </p:ext>
                </p:extLst>
              </p:nvPr>
            </p:nvGraphicFramePr>
            <p:xfrm>
              <a:off x="4074424" y="1715411"/>
              <a:ext cx="3540916" cy="1991765"/>
            </p:xfrm>
            <a:graphic>
              <a:graphicData uri="http://schemas.microsoft.com/office/powerpoint/2016/sectionzoom">
                <psez:sectionZm>
                  <psez:sectionZmObj sectionId="{2C19F192-E5DA-4F0C-AFEB-76202EE6AE57}">
                    <psez:zmPr id="{1A470A53-3ED1-4667-954E-09582AE337E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0916" cy="199176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BF513C5-1279-7323-7E24-E648A4D62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4424" y="1715411"/>
                <a:ext cx="3540916" cy="1991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B6C0061B-A550-0CC8-0621-15A0647D94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1779531"/>
                  </p:ext>
                </p:extLst>
              </p:nvPr>
            </p:nvGraphicFramePr>
            <p:xfrm>
              <a:off x="7455057" y="4416245"/>
              <a:ext cx="3540916" cy="1991765"/>
            </p:xfrm>
            <a:graphic>
              <a:graphicData uri="http://schemas.microsoft.com/office/powerpoint/2016/sectionzoom">
                <psez:sectionZm>
                  <psez:sectionZmObj sectionId="{D6F81319-6EA6-4CB8-A2FE-F53AD3942C3B}">
                    <psez:zmPr id="{16B567B0-CA04-4F5A-AD76-2056C2314280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0916" cy="199176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6C0061B-A550-0CC8-0621-15A0647D9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55057" y="4416245"/>
                <a:ext cx="3540916" cy="1991765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3502C9-6CBD-DC54-81FC-D09D1E9A47EE}"/>
              </a:ext>
            </a:extLst>
          </p:cNvPr>
          <p:cNvCxnSpPr>
            <a:cxnSpLocks/>
          </p:cNvCxnSpPr>
          <p:nvPr/>
        </p:nvCxnSpPr>
        <p:spPr>
          <a:xfrm flipV="1">
            <a:off x="4045262" y="3441755"/>
            <a:ext cx="470329" cy="340250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DB647E-9C95-8FB3-7812-F7D3CD89E5E4}"/>
              </a:ext>
            </a:extLst>
          </p:cNvPr>
          <p:cNvCxnSpPr>
            <a:cxnSpLocks/>
          </p:cNvCxnSpPr>
          <p:nvPr/>
        </p:nvCxnSpPr>
        <p:spPr>
          <a:xfrm>
            <a:off x="7076067" y="3516499"/>
            <a:ext cx="1017585" cy="907545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1E431D-9BD3-CFE0-CCF8-829789DA410A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7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F312364-D853-E178-8093-1CAA8BE64DD5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EBF74-4769-9D87-415F-523FE9F48B46}"/>
              </a:ext>
            </a:extLst>
          </p:cNvPr>
          <p:cNvSpPr txBox="1"/>
          <p:nvPr/>
        </p:nvSpPr>
        <p:spPr>
          <a:xfrm>
            <a:off x="3811270" y="3947160"/>
            <a:ext cx="4569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2D2B3ED8-2CA8-C15B-4301-C086A723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840200-6426-9FF9-F6CB-880EB53F588E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59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DA46-F231-6A15-F06A-67EAD0FD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03655C-43A2-0AFE-6E8B-E64BA286F616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86E62149-7879-7C0D-BB7F-52305CF0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D964A9A0-E0C1-7383-811E-D4A863DE0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H="1"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2B073-B554-E4F1-668B-9DC95DE5C36E}"/>
              </a:ext>
            </a:extLst>
          </p:cNvPr>
          <p:cNvSpPr txBox="1"/>
          <p:nvPr/>
        </p:nvSpPr>
        <p:spPr>
          <a:xfrm>
            <a:off x="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A09B9-8EC4-A124-8213-C66079837D43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D6DA03-73FD-6790-9752-2A80306A59EA}"/>
              </a:ext>
            </a:extLst>
          </p:cNvPr>
          <p:cNvSpPr txBox="1"/>
          <p:nvPr/>
        </p:nvSpPr>
        <p:spPr>
          <a:xfrm>
            <a:off x="525780" y="2024384"/>
            <a:ext cx="4704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first thing we need to do is to analysis the dataset using specific widgets so we can understand it.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6AFCB-F86E-8F6E-DC31-1C10089FD491}"/>
              </a:ext>
            </a:extLst>
          </p:cNvPr>
          <p:cNvSpPr txBox="1"/>
          <p:nvPr/>
        </p:nvSpPr>
        <p:spPr>
          <a:xfrm>
            <a:off x="1195735" y="4460026"/>
            <a:ext cx="1922603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AC8CCC-11AA-9A34-26E0-DCB9F8831CF1}"/>
              </a:ext>
            </a:extLst>
          </p:cNvPr>
          <p:cNvSpPr txBox="1"/>
          <p:nvPr/>
        </p:nvSpPr>
        <p:spPr>
          <a:xfrm>
            <a:off x="3581791" y="4984127"/>
            <a:ext cx="286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2B8DA-22A8-5B4A-B7B6-9B035E57B4C5}"/>
              </a:ext>
            </a:extLst>
          </p:cNvPr>
          <p:cNvSpPr txBox="1"/>
          <p:nvPr/>
        </p:nvSpPr>
        <p:spPr>
          <a:xfrm>
            <a:off x="6446911" y="4212350"/>
            <a:ext cx="227076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5EC67-2868-E0D1-72CE-AFCF47614E22}"/>
              </a:ext>
            </a:extLst>
          </p:cNvPr>
          <p:cNvSpPr txBox="1"/>
          <p:nvPr/>
        </p:nvSpPr>
        <p:spPr>
          <a:xfrm>
            <a:off x="8518578" y="5415014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black and grey bar chart&#10;&#10;Description automatically generated">
            <a:extLst>
              <a:ext uri="{FF2B5EF4-FFF2-40B4-BE49-F238E27FC236}">
                <a16:creationId xmlns:a16="http://schemas.microsoft.com/office/drawing/2014/main" id="{C8F0B5C4-4E75-B3EA-AA01-E488DF963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25" y="3691091"/>
            <a:ext cx="816550" cy="816550"/>
          </a:xfrm>
          <a:prstGeom prst="rect">
            <a:avLst/>
          </a:prstGeom>
        </p:spPr>
      </p:pic>
      <p:pic>
        <p:nvPicPr>
          <p:cNvPr id="22" name="Picture 21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6CB77487-F58E-1E29-AF03-8418F0DD4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3" y="4142432"/>
            <a:ext cx="840240" cy="840240"/>
          </a:xfrm>
          <a:prstGeom prst="rect">
            <a:avLst/>
          </a:prstGeom>
        </p:spPr>
      </p:pic>
      <p:pic>
        <p:nvPicPr>
          <p:cNvPr id="24" name="Picture 2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499257F5-BCBC-E4F8-0CF0-1F0B2970C3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5" y="3394145"/>
            <a:ext cx="816550" cy="816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7C9D83-5A08-B93D-8DF8-70E64C889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656" y="4638132"/>
            <a:ext cx="816550" cy="8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1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">
            <a:extLst>
              <a:ext uri="{FF2B5EF4-FFF2-40B4-BE49-F238E27FC236}">
                <a16:creationId xmlns:a16="http://schemas.microsoft.com/office/drawing/2014/main" id="{FA026511-E61D-C057-9EB4-04049BAA6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4FE84-07F1-8739-7E62-FD6E3A8CD9A5}"/>
              </a:ext>
            </a:extLst>
          </p:cNvPr>
          <p:cNvSpPr txBox="1"/>
          <p:nvPr/>
        </p:nvSpPr>
        <p:spPr>
          <a:xfrm>
            <a:off x="2004060" y="706162"/>
            <a:ext cx="2423160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pic>
        <p:nvPicPr>
          <p:cNvPr id="4" name="Picture 3" descr="A black and grey bar chart&#10;&#10;Description automatically generated">
            <a:extLst>
              <a:ext uri="{FF2B5EF4-FFF2-40B4-BE49-F238E27FC236}">
                <a16:creationId xmlns:a16="http://schemas.microsoft.com/office/drawing/2014/main" id="{0932E9A3-2F0E-0988-E078-C02533CD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10" y="512016"/>
            <a:ext cx="816550" cy="81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4ADF53-F334-DCD1-96BE-5ED4E962FAA6}"/>
              </a:ext>
            </a:extLst>
          </p:cNvPr>
          <p:cNvSpPr txBox="1"/>
          <p:nvPr/>
        </p:nvSpPr>
        <p:spPr>
          <a:xfrm>
            <a:off x="941073" y="1567144"/>
            <a:ext cx="43167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From this widget, we can check the Balance of the dataset </a:t>
            </a:r>
            <a:r>
              <a:rPr lang="en-US" sz="2200" b="1" dirty="0">
                <a:solidFill>
                  <a:schemeClr val="bg1"/>
                </a:solidFill>
              </a:rPr>
              <a:t>target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bg1"/>
                </a:solidFill>
              </a:rPr>
              <a:t>As you can see from the shown figure The balance: NO (52%), YES (48%).</a:t>
            </a:r>
          </a:p>
        </p:txBody>
      </p:sp>
      <p:pic>
        <p:nvPicPr>
          <p:cNvPr id="10" name="Picture 9" descr="A blue and red rectangular bars">
            <a:extLst>
              <a:ext uri="{FF2B5EF4-FFF2-40B4-BE49-F238E27FC236}">
                <a16:creationId xmlns:a16="http://schemas.microsoft.com/office/drawing/2014/main" id="{107712FA-EC68-7BC8-1E99-CE7B49BC5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73" y="677080"/>
            <a:ext cx="5509254" cy="4727342"/>
          </a:xfrm>
          <a:prstGeom prst="roundRect">
            <a:avLst>
              <a:gd name="adj" fmla="val 15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1E1DDE-DC48-6A77-AAFE-4753E26DEE3E}"/>
              </a:ext>
            </a:extLst>
          </p:cNvPr>
          <p:cNvCxnSpPr>
            <a:cxnSpLocks/>
          </p:cNvCxnSpPr>
          <p:nvPr/>
        </p:nvCxnSpPr>
        <p:spPr>
          <a:xfrm>
            <a:off x="761414" y="1340047"/>
            <a:ext cx="4210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15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1310-F910-C0FA-32C2-9F55CBC36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53C7B25-EE30-5BDB-0ED4-27E11B00F3C7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439F9529-29BA-02DD-ED31-A1BE7CCA6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918197B5-30F7-1C8F-E8C9-0390547DE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H="1"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C7426-3DE7-7CC2-FB96-19751FFCF988}"/>
              </a:ext>
            </a:extLst>
          </p:cNvPr>
          <p:cNvSpPr txBox="1"/>
          <p:nvPr/>
        </p:nvSpPr>
        <p:spPr>
          <a:xfrm>
            <a:off x="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490E4C-3CB0-5357-A6EA-D641A085C194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B94CAD-C224-96BF-5323-F5A0450DAD3C}"/>
              </a:ext>
            </a:extLst>
          </p:cNvPr>
          <p:cNvSpPr txBox="1"/>
          <p:nvPr/>
        </p:nvSpPr>
        <p:spPr>
          <a:xfrm>
            <a:off x="525780" y="2024384"/>
            <a:ext cx="4704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first thing we need to do is to analysis the dataset using specific widgets so we can understand it.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97F92-E165-BA4A-C4B7-1093E53F06A6}"/>
              </a:ext>
            </a:extLst>
          </p:cNvPr>
          <p:cNvSpPr txBox="1"/>
          <p:nvPr/>
        </p:nvSpPr>
        <p:spPr>
          <a:xfrm>
            <a:off x="1195735" y="4460026"/>
            <a:ext cx="1922603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6B3C1C-3AB2-9E9A-893E-B18ACEAE752B}"/>
              </a:ext>
            </a:extLst>
          </p:cNvPr>
          <p:cNvSpPr txBox="1"/>
          <p:nvPr/>
        </p:nvSpPr>
        <p:spPr>
          <a:xfrm>
            <a:off x="3581791" y="4984127"/>
            <a:ext cx="286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0A2C7E-A033-0E77-A642-9B8C2CFD35ED}"/>
              </a:ext>
            </a:extLst>
          </p:cNvPr>
          <p:cNvSpPr txBox="1"/>
          <p:nvPr/>
        </p:nvSpPr>
        <p:spPr>
          <a:xfrm>
            <a:off x="6446911" y="4212350"/>
            <a:ext cx="227076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pic>
        <p:nvPicPr>
          <p:cNvPr id="20" name="Picture 19" descr="A black and grey bar chart&#10;&#10;Description automatically generated">
            <a:extLst>
              <a:ext uri="{FF2B5EF4-FFF2-40B4-BE49-F238E27FC236}">
                <a16:creationId xmlns:a16="http://schemas.microsoft.com/office/drawing/2014/main" id="{F74BF429-CA02-153E-F749-CBE2CEC30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25" y="3691091"/>
            <a:ext cx="816550" cy="816550"/>
          </a:xfrm>
          <a:prstGeom prst="rect">
            <a:avLst/>
          </a:prstGeom>
        </p:spPr>
      </p:pic>
      <p:pic>
        <p:nvPicPr>
          <p:cNvPr id="22" name="Picture 21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9F28F64F-08A6-85AC-CEE8-5AC7E4EA7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3" y="4142432"/>
            <a:ext cx="840240" cy="840240"/>
          </a:xfrm>
          <a:prstGeom prst="rect">
            <a:avLst/>
          </a:prstGeom>
        </p:spPr>
      </p:pic>
      <p:pic>
        <p:nvPicPr>
          <p:cNvPr id="24" name="Picture 2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664AC2FB-FCC3-AACE-8AFC-EBD8E3B6B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5" y="3394145"/>
            <a:ext cx="816550" cy="816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1816C9-F5AB-9D9B-3C1C-3AD39BC613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656" y="4638132"/>
            <a:ext cx="816550" cy="816550"/>
          </a:xfrm>
          <a:prstGeom prst="rect">
            <a:avLst/>
          </a:prstGeom>
        </p:spPr>
      </p:pic>
      <p:pic>
        <p:nvPicPr>
          <p:cNvPr id="32" name="Picture 31" descr="A screenshot of a computer">
            <a:extLst>
              <a:ext uri="{FF2B5EF4-FFF2-40B4-BE49-F238E27FC236}">
                <a16:creationId xmlns:a16="http://schemas.microsoft.com/office/drawing/2014/main" id="{FC804511-7B64-548F-4143-B70F45197A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7800"/>
          <a:stretch/>
        </p:blipFill>
        <p:spPr>
          <a:xfrm>
            <a:off x="11238029" y="2025571"/>
            <a:ext cx="9367376" cy="4043252"/>
          </a:xfrm>
          <a:prstGeom prst="roundRect">
            <a:avLst>
              <a:gd name="adj" fmla="val 8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1500000">
              <a:rot lat="0" lon="18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CE93C-A6CC-102D-E915-48A2DF85BC12}"/>
              </a:ext>
            </a:extLst>
          </p:cNvPr>
          <p:cNvSpPr txBox="1"/>
          <p:nvPr/>
        </p:nvSpPr>
        <p:spPr>
          <a:xfrm>
            <a:off x="8518578" y="5415014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5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background with white lines and dots">
            <a:extLst>
              <a:ext uri="{FF2B5EF4-FFF2-40B4-BE49-F238E27FC236}">
                <a16:creationId xmlns:a16="http://schemas.microsoft.com/office/drawing/2014/main" id="{8A8DD3BA-878B-8B04-5509-38051C26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434485B5-05D5-8014-EC0B-A0A962EEF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00" y="226523"/>
            <a:ext cx="840240" cy="8402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ECC44C-25B9-E4E1-2E7B-34CAB7C97418}"/>
              </a:ext>
            </a:extLst>
          </p:cNvPr>
          <p:cNvSpPr txBox="1"/>
          <p:nvPr/>
        </p:nvSpPr>
        <p:spPr>
          <a:xfrm>
            <a:off x="347241" y="1676485"/>
            <a:ext cx="343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Aptos" panose="020B00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his widget</a:t>
            </a:r>
            <a:r>
              <a:rPr lang="en-US" sz="2400" b="1" dirty="0">
                <a:solidFill>
                  <a:schemeClr val="bg1"/>
                </a:solidFill>
              </a:rPr>
              <a:t> provides:</a:t>
            </a:r>
          </a:p>
        </p:txBody>
      </p:sp>
      <p:pic>
        <p:nvPicPr>
          <p:cNvPr id="18" name="Picture 17" descr="A screenshot of a computer">
            <a:extLst>
              <a:ext uri="{FF2B5EF4-FFF2-40B4-BE49-F238E27FC236}">
                <a16:creationId xmlns:a16="http://schemas.microsoft.com/office/drawing/2014/main" id="{76BC253E-BE96-4E77-E0F5-D84AAF1FF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7800"/>
          <a:stretch/>
        </p:blipFill>
        <p:spPr>
          <a:xfrm>
            <a:off x="2380931" y="2211989"/>
            <a:ext cx="9367376" cy="4043252"/>
          </a:xfrm>
          <a:prstGeom prst="roundRect">
            <a:avLst>
              <a:gd name="adj" fmla="val 8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Front" fov="1500000">
              <a:rot lat="0" lon="18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9C01AB-CEE0-0F7D-8909-2F9E291EA773}"/>
              </a:ext>
            </a:extLst>
          </p:cNvPr>
          <p:cNvSpPr txBox="1"/>
          <p:nvPr/>
        </p:nvSpPr>
        <p:spPr>
          <a:xfrm>
            <a:off x="438685" y="2211989"/>
            <a:ext cx="2578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Max, min, mean, median,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and missing values for each feature.</a:t>
            </a:r>
            <a:endParaRPr lang="en-US" sz="2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5BE49A-F253-F70F-43BD-920E8DF41145}"/>
              </a:ext>
            </a:extLst>
          </p:cNvPr>
          <p:cNvCxnSpPr>
            <a:cxnSpLocks/>
          </p:cNvCxnSpPr>
          <p:nvPr/>
        </p:nvCxnSpPr>
        <p:spPr>
          <a:xfrm>
            <a:off x="691076" y="1175925"/>
            <a:ext cx="451397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1FDD24-C404-A36C-7141-92F2B2AD84EF}"/>
              </a:ext>
            </a:extLst>
          </p:cNvPr>
          <p:cNvSpPr txBox="1"/>
          <p:nvPr/>
        </p:nvSpPr>
        <p:spPr>
          <a:xfrm>
            <a:off x="1766640" y="411672"/>
            <a:ext cx="2865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</p:spTree>
    <p:extLst>
      <p:ext uri="{BB962C8B-B14F-4D97-AF65-F5344CB8AC3E}">
        <p14:creationId xmlns:p14="http://schemas.microsoft.com/office/powerpoint/2010/main" val="39028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2E31-DA93-FBE0-0658-F0A5F3F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B3A4EEE-6B31-9629-D085-DBAA17FD84A7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7B8216DC-7270-0598-0877-7990E8D95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A9234AB5-AF44-00E2-9D71-2D2E7477F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H="1"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186F-2712-F8E3-D27E-528E04DD4790}"/>
              </a:ext>
            </a:extLst>
          </p:cNvPr>
          <p:cNvSpPr txBox="1"/>
          <p:nvPr/>
        </p:nvSpPr>
        <p:spPr>
          <a:xfrm>
            <a:off x="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E63325-3939-C82C-9232-106A72BE767C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162A4F-513A-50AF-3E76-BBDEDBDB3E6C}"/>
              </a:ext>
            </a:extLst>
          </p:cNvPr>
          <p:cNvSpPr txBox="1"/>
          <p:nvPr/>
        </p:nvSpPr>
        <p:spPr>
          <a:xfrm>
            <a:off x="525780" y="2024384"/>
            <a:ext cx="4704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first thing we need to do is to analysis the dataset using specific widgets so we can understand it.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F3EA3-1376-0485-5A13-AAA8DADE0E59}"/>
              </a:ext>
            </a:extLst>
          </p:cNvPr>
          <p:cNvSpPr txBox="1"/>
          <p:nvPr/>
        </p:nvSpPr>
        <p:spPr>
          <a:xfrm>
            <a:off x="1195735" y="4460026"/>
            <a:ext cx="1922603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FAC11-02A1-74A9-EB6E-B9BB223DE55B}"/>
              </a:ext>
            </a:extLst>
          </p:cNvPr>
          <p:cNvSpPr txBox="1"/>
          <p:nvPr/>
        </p:nvSpPr>
        <p:spPr>
          <a:xfrm>
            <a:off x="3581791" y="4984127"/>
            <a:ext cx="286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60A42-944A-A358-1BB6-1123B3E4897C}"/>
              </a:ext>
            </a:extLst>
          </p:cNvPr>
          <p:cNvSpPr txBox="1"/>
          <p:nvPr/>
        </p:nvSpPr>
        <p:spPr>
          <a:xfrm>
            <a:off x="6446911" y="4212350"/>
            <a:ext cx="227076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pic>
        <p:nvPicPr>
          <p:cNvPr id="20" name="Picture 19" descr="A black and grey bar chart&#10;&#10;Description automatically generated">
            <a:extLst>
              <a:ext uri="{FF2B5EF4-FFF2-40B4-BE49-F238E27FC236}">
                <a16:creationId xmlns:a16="http://schemas.microsoft.com/office/drawing/2014/main" id="{A8C60543-92E4-4854-64FD-C5E3A4A46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25" y="3691091"/>
            <a:ext cx="816550" cy="816550"/>
          </a:xfrm>
          <a:prstGeom prst="rect">
            <a:avLst/>
          </a:prstGeom>
        </p:spPr>
      </p:pic>
      <p:pic>
        <p:nvPicPr>
          <p:cNvPr id="22" name="Picture 21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C2E28567-F5A3-4AF7-4A46-35D78BF29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3" y="4142432"/>
            <a:ext cx="840240" cy="840240"/>
          </a:xfrm>
          <a:prstGeom prst="rect">
            <a:avLst/>
          </a:prstGeom>
        </p:spPr>
      </p:pic>
      <p:pic>
        <p:nvPicPr>
          <p:cNvPr id="24" name="Picture 2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C1222800-8034-1F0F-10C1-13B90F6EE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5" y="3394145"/>
            <a:ext cx="816550" cy="816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9D62A3-81BA-F2C4-851B-C38C5D068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656" y="4638132"/>
            <a:ext cx="816550" cy="816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0DDC1-5F5B-7E0E-DEB6-A91B6DB73A22}"/>
              </a:ext>
            </a:extLst>
          </p:cNvPr>
          <p:cNvSpPr txBox="1"/>
          <p:nvPr/>
        </p:nvSpPr>
        <p:spPr>
          <a:xfrm>
            <a:off x="8518578" y="5415014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52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07249-8899-6E19-3D23-F99CD9AFE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background with white lines and dots">
            <a:extLst>
              <a:ext uri="{FF2B5EF4-FFF2-40B4-BE49-F238E27FC236}">
                <a16:creationId xmlns:a16="http://schemas.microsoft.com/office/drawing/2014/main" id="{4C770994-4E41-7393-00A0-CEEE2F611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7235AD94-C2EC-E5C9-3E76-6B5185BDC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8" y="384833"/>
            <a:ext cx="816550" cy="816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6387A-6B29-F2C7-5DFE-53590EBFBA3D}"/>
              </a:ext>
            </a:extLst>
          </p:cNvPr>
          <p:cNvSpPr txBox="1"/>
          <p:nvPr/>
        </p:nvSpPr>
        <p:spPr>
          <a:xfrm>
            <a:off x="605699" y="1780361"/>
            <a:ext cx="70692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Correlation</a:t>
            </a:r>
            <a:r>
              <a:rPr lang="en-US" sz="2400" dirty="0">
                <a:solidFill>
                  <a:schemeClr val="bg1"/>
                </a:solidFill>
              </a:rPr>
              <a:t> widget indicates whether there is a direct or inverse relationship between features.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Positive (+</a:t>
            </a:r>
            <a:r>
              <a:rPr lang="en-US" sz="2400" dirty="0" err="1">
                <a:solidFill>
                  <a:schemeClr val="bg1"/>
                </a:solidFill>
              </a:rPr>
              <a:t>ve</a:t>
            </a:r>
            <a:r>
              <a:rPr lang="en-US" sz="2400" dirty="0">
                <a:solidFill>
                  <a:schemeClr val="bg1"/>
                </a:solidFill>
              </a:rPr>
              <a:t>) values indicate a </a:t>
            </a:r>
            <a:r>
              <a:rPr lang="en-US" sz="2400" b="1" dirty="0">
                <a:solidFill>
                  <a:schemeClr val="bg1"/>
                </a:solidFill>
              </a:rPr>
              <a:t>direct</a:t>
            </a:r>
            <a:r>
              <a:rPr lang="en-US" sz="2400" dirty="0">
                <a:solidFill>
                  <a:schemeClr val="bg1"/>
                </a:solidFill>
              </a:rPr>
              <a:t>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Negative (-</a:t>
            </a:r>
            <a:r>
              <a:rPr lang="en-US" sz="2400" dirty="0" err="1">
                <a:solidFill>
                  <a:schemeClr val="bg1"/>
                </a:solidFill>
              </a:rPr>
              <a:t>ve</a:t>
            </a:r>
            <a:r>
              <a:rPr lang="en-US" sz="2400" dirty="0">
                <a:solidFill>
                  <a:schemeClr val="bg1"/>
                </a:solidFill>
              </a:rPr>
              <a:t>) values indicate an </a:t>
            </a:r>
            <a:r>
              <a:rPr lang="en-US" sz="2400" b="1" dirty="0">
                <a:solidFill>
                  <a:schemeClr val="bg1"/>
                </a:solidFill>
              </a:rPr>
              <a:t>inverse</a:t>
            </a:r>
            <a:r>
              <a:rPr lang="en-US" sz="2400" dirty="0">
                <a:solidFill>
                  <a:schemeClr val="bg1"/>
                </a:solidFill>
              </a:rPr>
              <a:t> relationship.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Correlations with a value greater than </a:t>
            </a:r>
            <a:r>
              <a:rPr lang="en-US" sz="2400" b="1" dirty="0">
                <a:solidFill>
                  <a:schemeClr val="bg1"/>
                </a:solidFill>
              </a:rPr>
              <a:t>+0.7</a:t>
            </a:r>
            <a:r>
              <a:rPr lang="en-US" sz="2400" dirty="0">
                <a:solidFill>
                  <a:schemeClr val="bg1"/>
                </a:solidFill>
              </a:rPr>
              <a:t> or less than </a:t>
            </a:r>
            <a:r>
              <a:rPr lang="en-US" sz="2400" b="1" dirty="0">
                <a:solidFill>
                  <a:schemeClr val="bg1"/>
                </a:solidFill>
              </a:rPr>
              <a:t>-0.7</a:t>
            </a:r>
            <a:r>
              <a:rPr lang="en-US" sz="2400" dirty="0">
                <a:solidFill>
                  <a:schemeClr val="bg1"/>
                </a:solidFill>
              </a:rPr>
              <a:t> are considered </a:t>
            </a:r>
            <a:r>
              <a:rPr lang="en-US" sz="2400" b="1" dirty="0">
                <a:solidFill>
                  <a:schemeClr val="bg1"/>
                </a:solidFill>
              </a:rPr>
              <a:t>strong correlations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67A807-D183-689B-C207-AE0296511A79}"/>
              </a:ext>
            </a:extLst>
          </p:cNvPr>
          <p:cNvCxnSpPr>
            <a:cxnSpLocks/>
          </p:cNvCxnSpPr>
          <p:nvPr/>
        </p:nvCxnSpPr>
        <p:spPr>
          <a:xfrm>
            <a:off x="691076" y="1340047"/>
            <a:ext cx="4210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BA02DD2-15E2-64A0-962B-E6876DED6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" b="10506"/>
          <a:stretch/>
        </p:blipFill>
        <p:spPr>
          <a:xfrm>
            <a:off x="7616782" y="1490943"/>
            <a:ext cx="4434534" cy="452533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0A2C3-1F3E-43DB-0EE3-57C4C1819FF9}"/>
              </a:ext>
            </a:extLst>
          </p:cNvPr>
          <p:cNvSpPr txBox="1"/>
          <p:nvPr/>
        </p:nvSpPr>
        <p:spPr>
          <a:xfrm>
            <a:off x="1869558" y="578978"/>
            <a:ext cx="2270760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360746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C1E9-7AB7-734D-F80A-3993FA6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D40421A-B204-19E8-9801-0601AE056EF1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2C3E2AD9-0CC4-18E8-3CD4-408A04AB5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6EFD473D-D086-CFE6-99EF-18AB7D5D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H="1"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0DC359-151F-28BC-931E-99984F690026}"/>
              </a:ext>
            </a:extLst>
          </p:cNvPr>
          <p:cNvSpPr txBox="1"/>
          <p:nvPr/>
        </p:nvSpPr>
        <p:spPr>
          <a:xfrm>
            <a:off x="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5FD60E-F0FE-57AE-3639-96E45C74F403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487967-D4F6-3E8C-D602-DA53F7D087A5}"/>
              </a:ext>
            </a:extLst>
          </p:cNvPr>
          <p:cNvSpPr txBox="1"/>
          <p:nvPr/>
        </p:nvSpPr>
        <p:spPr>
          <a:xfrm>
            <a:off x="525780" y="2024384"/>
            <a:ext cx="4704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first thing we need to do is to analysis the dataset using specific widgets so we can understand it.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F2654-D70B-915E-2745-48CE8CECFC45}"/>
              </a:ext>
            </a:extLst>
          </p:cNvPr>
          <p:cNvSpPr txBox="1"/>
          <p:nvPr/>
        </p:nvSpPr>
        <p:spPr>
          <a:xfrm>
            <a:off x="1195735" y="4460026"/>
            <a:ext cx="1922603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79A5C-A297-AA70-D4A7-E29F29BCCAB1}"/>
              </a:ext>
            </a:extLst>
          </p:cNvPr>
          <p:cNvSpPr txBox="1"/>
          <p:nvPr/>
        </p:nvSpPr>
        <p:spPr>
          <a:xfrm>
            <a:off x="3581791" y="4984127"/>
            <a:ext cx="286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A1D20-432D-AAC2-D4C0-5CE18E4D5797}"/>
              </a:ext>
            </a:extLst>
          </p:cNvPr>
          <p:cNvSpPr txBox="1"/>
          <p:nvPr/>
        </p:nvSpPr>
        <p:spPr>
          <a:xfrm>
            <a:off x="6446911" y="4212350"/>
            <a:ext cx="227076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pic>
        <p:nvPicPr>
          <p:cNvPr id="20" name="Picture 19" descr="A black and grey bar chart&#10;&#10;Description automatically generated">
            <a:extLst>
              <a:ext uri="{FF2B5EF4-FFF2-40B4-BE49-F238E27FC236}">
                <a16:creationId xmlns:a16="http://schemas.microsoft.com/office/drawing/2014/main" id="{3E719B7F-EAC4-2AAF-F374-BE30C2977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25" y="3691091"/>
            <a:ext cx="816550" cy="816550"/>
          </a:xfrm>
          <a:prstGeom prst="rect">
            <a:avLst/>
          </a:prstGeom>
        </p:spPr>
      </p:pic>
      <p:pic>
        <p:nvPicPr>
          <p:cNvPr id="22" name="Picture 21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5B6B47A5-41C4-C6BE-BD30-CE5B81B80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3" y="4142432"/>
            <a:ext cx="840240" cy="840240"/>
          </a:xfrm>
          <a:prstGeom prst="rect">
            <a:avLst/>
          </a:prstGeom>
        </p:spPr>
      </p:pic>
      <p:pic>
        <p:nvPicPr>
          <p:cNvPr id="24" name="Picture 2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B8D50089-7F76-7E4C-5AE5-5B6B24B9A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5" y="3394145"/>
            <a:ext cx="816550" cy="816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B290C4-56D7-9D6E-4E03-EBEE8FA809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656" y="4638132"/>
            <a:ext cx="816550" cy="81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3F6E6-57D0-E9B4-2562-040D48143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646" y="2197427"/>
            <a:ext cx="6066787" cy="406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1200000">
              <a:rot lat="0" lon="18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6E770-7384-0E4A-AD68-6FCD6B26019E}"/>
              </a:ext>
            </a:extLst>
          </p:cNvPr>
          <p:cNvSpPr txBox="1"/>
          <p:nvPr/>
        </p:nvSpPr>
        <p:spPr>
          <a:xfrm>
            <a:off x="8518578" y="5415014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DB36-E3C1-5C67-B7C5-050B7DA7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87" y="-173620"/>
            <a:ext cx="13498656" cy="75929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111261-F538-6760-951E-6CEDD14EA5FA}"/>
              </a:ext>
            </a:extLst>
          </p:cNvPr>
          <p:cNvGrpSpPr/>
          <p:nvPr/>
        </p:nvGrpSpPr>
        <p:grpSpPr>
          <a:xfrm>
            <a:off x="4299365" y="1065868"/>
            <a:ext cx="7283421" cy="1583698"/>
            <a:chOff x="5244245" y="486748"/>
            <a:chExt cx="7283421" cy="15836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B4C724-0776-4328-8F0A-B72DA1579537}"/>
                </a:ext>
              </a:extLst>
            </p:cNvPr>
            <p:cNvSpPr txBox="1"/>
            <p:nvPr/>
          </p:nvSpPr>
          <p:spPr>
            <a:xfrm>
              <a:off x="5244245" y="486748"/>
              <a:ext cx="728342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5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Ai Final Project</a:t>
              </a:r>
              <a:endParaRPr lang="ko-KR" altLang="en-US" sz="5400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6167FF-AD5E-41E4-8385-3024DC936CF2}"/>
                </a:ext>
              </a:extLst>
            </p:cNvPr>
            <p:cNvSpPr txBox="1"/>
            <p:nvPr/>
          </p:nvSpPr>
          <p:spPr>
            <a:xfrm>
              <a:off x="5244245" y="1690790"/>
              <a:ext cx="728333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Loan Approval Classification</a:t>
              </a:r>
              <a:endParaRPr lang="ko-KR" altLang="en-US" sz="1867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DC58108-1A95-7A73-D68F-A67E5D025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099277"/>
                  </p:ext>
                </p:extLst>
              </p:nvPr>
            </p:nvGraphicFramePr>
            <p:xfrm rot="6274609">
              <a:off x="1054123" y="815228"/>
              <a:ext cx="5562867" cy="5615295"/>
            </p:xfrm>
            <a:graphic>
              <a:graphicData uri="http://schemas.microsoft.com/office/drawing/2017/model3d">
                <am3d:model3d r:embed="rId3">
                  <am3d:spPr>
                    <a:xfrm rot="6274609">
                      <a:off x="0" y="0"/>
                      <a:ext cx="5562867" cy="5615295"/>
                    </a:xfrm>
                    <a:prstGeom prst="rect">
                      <a:avLst/>
                    </a:prstGeom>
                  </am3d:spPr>
                  <am3d:camera>
                    <am3d:pos x="0" y="0" z="666077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6206" d="1000000"/>
                    <am3d:preTrans dx="-147086" dy="1601833" dz="391465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749" ay="-1298044" az="-68525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571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DC58108-1A95-7A73-D68F-A67E5D025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274609">
                <a:off x="1054123" y="815228"/>
                <a:ext cx="5562867" cy="561529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03E2B8-9AEB-50C9-5FDC-54AB9DE359AC}"/>
              </a:ext>
            </a:extLst>
          </p:cNvPr>
          <p:cNvSpPr txBox="1"/>
          <p:nvPr/>
        </p:nvSpPr>
        <p:spPr>
          <a:xfrm>
            <a:off x="8854440" y="2930278"/>
            <a:ext cx="200494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Brian tumor</a:t>
            </a:r>
            <a:endParaRPr lang="ko-KR" altLang="en-US" sz="1867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22C9A-E843-188F-39FB-ACA15D94D9F6}"/>
              </a:ext>
            </a:extLst>
          </p:cNvPr>
          <p:cNvGrpSpPr/>
          <p:nvPr/>
        </p:nvGrpSpPr>
        <p:grpSpPr>
          <a:xfrm>
            <a:off x="-82550" y="5760720"/>
            <a:ext cx="2512060" cy="1079531"/>
            <a:chOff x="-295910" y="6339840"/>
            <a:chExt cx="2512060" cy="10795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677ABA-18AB-1221-819B-D77883F1F71E}"/>
                </a:ext>
              </a:extLst>
            </p:cNvPr>
            <p:cNvSpPr/>
            <p:nvPr/>
          </p:nvSpPr>
          <p:spPr>
            <a:xfrm>
              <a:off x="-265430" y="6446522"/>
              <a:ext cx="2481580" cy="9728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spc="50" dirty="0">
                  <a:ln>
                    <a:noFill/>
                  </a:ln>
                  <a:solidFill>
                    <a:srgbClr val="E8E8E8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Aptos" panose="020B0004020202020204" pitchFamily="34" charset="0"/>
                  <a:cs typeface="Arial" panose="020B0604020202020204" pitchFamily="34" charset="0"/>
                </a:rPr>
                <a:t>Team:</a:t>
              </a:r>
              <a:endParaRPr lang="en-US" sz="1100" dirty="0">
                <a:effectLst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spc="50" dirty="0">
                  <a:ln>
                    <a:noFill/>
                  </a:ln>
                  <a:solidFill>
                    <a:srgbClr val="E8E8E8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Aptos" panose="020B0004020202020204" pitchFamily="34" charset="0"/>
                  <a:cs typeface="Arial" panose="020B0604020202020204" pitchFamily="34" charset="0"/>
                </a:rPr>
                <a:t>Mahmoud Sayed </a:t>
              </a:r>
              <a:endParaRPr lang="en-US" sz="1100" dirty="0">
                <a:effectLst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spc="50" dirty="0">
                  <a:ln>
                    <a:noFill/>
                  </a:ln>
                  <a:solidFill>
                    <a:srgbClr val="E8E8E8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Aptos" panose="020B0004020202020204" pitchFamily="34" charset="0"/>
                  <a:cs typeface="Arial" panose="020B0604020202020204" pitchFamily="34" charset="0"/>
                </a:rPr>
                <a:t>Omar Mohamed </a:t>
              </a:r>
              <a:endParaRPr lang="en-US" sz="1100" dirty="0">
                <a:effectLst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spc="50" dirty="0">
                  <a:ln>
                    <a:noFill/>
                  </a:ln>
                  <a:solidFill>
                    <a:srgbClr val="E8E8E8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Aptos" panose="020B0004020202020204" pitchFamily="34" charset="0"/>
                  <a:cs typeface="Arial" panose="020B0604020202020204" pitchFamily="34" charset="0"/>
                </a:rPr>
                <a:t>Anas Ahmed</a:t>
              </a:r>
              <a:endParaRPr lang="en-US" sz="1100" dirty="0">
                <a:effectLst/>
                <a:ea typeface="Aptos" panose="020B0004020202020204" pitchFamily="34" charset="0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b="1" spc="50" dirty="0">
                  <a:ln>
                    <a:noFill/>
                  </a:ln>
                  <a:solidFill>
                    <a:srgbClr val="E8E8E8"/>
                  </a:solidFill>
                  <a:effectLst>
                    <a:outerShdw blurRad="63500" dist="50800" dir="13500000" sx="0" sy="0">
                      <a:srgbClr val="000000">
                        <a:alpha val="50000"/>
                      </a:srgbClr>
                    </a:outerShdw>
                  </a:effectLst>
                  <a:ea typeface="Aptos" panose="020B0004020202020204" pitchFamily="34" charset="0"/>
                  <a:cs typeface="Arial" panose="020B0604020202020204" pitchFamily="34" charset="0"/>
                </a:rPr>
                <a:t> </a:t>
              </a:r>
              <a:endParaRPr lang="en-US" sz="1100" dirty="0">
                <a:effectLst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E22A8D-3697-8AAE-3385-63FDD423C7CA}"/>
                </a:ext>
              </a:extLst>
            </p:cNvPr>
            <p:cNvCxnSpPr/>
            <p:nvPr/>
          </p:nvCxnSpPr>
          <p:spPr>
            <a:xfrm>
              <a:off x="-295910" y="6339840"/>
              <a:ext cx="185039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74F04-FC57-0FFD-BCDA-0FAA289E4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background with white lines and dots">
            <a:extLst>
              <a:ext uri="{FF2B5EF4-FFF2-40B4-BE49-F238E27FC236}">
                <a16:creationId xmlns:a16="http://schemas.microsoft.com/office/drawing/2014/main" id="{C9FFBECC-96C4-C635-3864-0325865CA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0444B-DAEF-87B5-B3B5-BB020E8F2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456" y="512256"/>
            <a:ext cx="816550" cy="81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A385D-77DA-196C-19E5-0B12C848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966" y="2197427"/>
            <a:ext cx="6066787" cy="406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1200000">
              <a:rot lat="0" lon="18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FA0DE0-D741-2216-55E6-A7D87562B3E8}"/>
              </a:ext>
            </a:extLst>
          </p:cNvPr>
          <p:cNvCxnSpPr>
            <a:cxnSpLocks/>
          </p:cNvCxnSpPr>
          <p:nvPr/>
        </p:nvCxnSpPr>
        <p:spPr>
          <a:xfrm>
            <a:off x="691076" y="1340047"/>
            <a:ext cx="421034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56CC3D-E89E-5F65-CF3A-18F305AEAEF0}"/>
              </a:ext>
            </a:extLst>
          </p:cNvPr>
          <p:cNvSpPr txBox="1"/>
          <p:nvPr/>
        </p:nvSpPr>
        <p:spPr>
          <a:xfrm>
            <a:off x="893884" y="2102495"/>
            <a:ext cx="3842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Free Viz analyses the features and state the most effective features on target.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29114-762C-452D-64FA-AA3E7B3BA672}"/>
              </a:ext>
            </a:extLst>
          </p:cNvPr>
          <p:cNvSpPr txBox="1"/>
          <p:nvPr/>
        </p:nvSpPr>
        <p:spPr>
          <a:xfrm>
            <a:off x="2166006" y="688096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5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C2634-3E32-3088-BA35-3B9FE803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4002326-505E-20B8-0AEB-9005AE4BC055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5598F3CA-AA53-E3A2-8F97-3D0768ED8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Signal with solid fill">
            <a:extLst>
              <a:ext uri="{FF2B5EF4-FFF2-40B4-BE49-F238E27FC236}">
                <a16:creationId xmlns:a16="http://schemas.microsoft.com/office/drawing/2014/main" id="{4D2A7094-1838-8D6A-6EDA-B6FAC1F09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H="1"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010DF-D188-9FC2-2DF6-4B1AAB546D5A}"/>
              </a:ext>
            </a:extLst>
          </p:cNvPr>
          <p:cNvSpPr txBox="1"/>
          <p:nvPr/>
        </p:nvSpPr>
        <p:spPr>
          <a:xfrm>
            <a:off x="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4B9EA6-8953-B913-9A15-CFDE8A1DC509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DFFBD5-3570-BA18-9222-5AD5FA3F9D95}"/>
              </a:ext>
            </a:extLst>
          </p:cNvPr>
          <p:cNvSpPr txBox="1"/>
          <p:nvPr/>
        </p:nvSpPr>
        <p:spPr>
          <a:xfrm>
            <a:off x="525780" y="2024384"/>
            <a:ext cx="4704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first thing we need to do is to analysis the dataset using specific widgets so we can understand it.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BBB4F-DD1D-C093-88DA-F02C5D12E7F2}"/>
              </a:ext>
            </a:extLst>
          </p:cNvPr>
          <p:cNvSpPr txBox="1"/>
          <p:nvPr/>
        </p:nvSpPr>
        <p:spPr>
          <a:xfrm>
            <a:off x="1195735" y="4460026"/>
            <a:ext cx="1922603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12D86-7080-B3F0-C65A-59CDE5ACD15D}"/>
              </a:ext>
            </a:extLst>
          </p:cNvPr>
          <p:cNvSpPr txBox="1"/>
          <p:nvPr/>
        </p:nvSpPr>
        <p:spPr>
          <a:xfrm>
            <a:off x="3581791" y="4984127"/>
            <a:ext cx="286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statistics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E32DD-F189-A20A-80D0-DC7A6701D3FE}"/>
              </a:ext>
            </a:extLst>
          </p:cNvPr>
          <p:cNvSpPr txBox="1"/>
          <p:nvPr/>
        </p:nvSpPr>
        <p:spPr>
          <a:xfrm>
            <a:off x="6446911" y="4212350"/>
            <a:ext cx="2270760" cy="42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</p:txBody>
      </p:sp>
      <p:pic>
        <p:nvPicPr>
          <p:cNvPr id="20" name="Picture 19" descr="A black and grey bar chart&#10;&#10;Description automatically generated">
            <a:extLst>
              <a:ext uri="{FF2B5EF4-FFF2-40B4-BE49-F238E27FC236}">
                <a16:creationId xmlns:a16="http://schemas.microsoft.com/office/drawing/2014/main" id="{43EB6D78-1C93-1E8D-E48D-71D9CE4D7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25" y="3691091"/>
            <a:ext cx="816550" cy="816550"/>
          </a:xfrm>
          <a:prstGeom prst="rect">
            <a:avLst/>
          </a:prstGeom>
        </p:spPr>
      </p:pic>
      <p:pic>
        <p:nvPicPr>
          <p:cNvPr id="22" name="Picture 21" descr="A circle with a graph in it&#10;&#10;Description automatically generated with medium confidence">
            <a:extLst>
              <a:ext uri="{FF2B5EF4-FFF2-40B4-BE49-F238E27FC236}">
                <a16:creationId xmlns:a16="http://schemas.microsoft.com/office/drawing/2014/main" id="{47CF4D43-E0CA-7F44-644D-ECD0BAA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3" y="4142432"/>
            <a:ext cx="840240" cy="840240"/>
          </a:xfrm>
          <a:prstGeom prst="rect">
            <a:avLst/>
          </a:prstGeom>
        </p:spPr>
      </p:pic>
      <p:pic>
        <p:nvPicPr>
          <p:cNvPr id="24" name="Picture 2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E3A1052D-86D9-E2F9-A7BD-64E3DA411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05" y="3394145"/>
            <a:ext cx="816550" cy="8165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DA9BE0-C254-878B-C8F2-D2F64DADB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656" y="4638132"/>
            <a:ext cx="816550" cy="81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DFCF2A-D93F-0E38-CE28-8AC4C7DBE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9793" y="2197427"/>
            <a:ext cx="6066787" cy="406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1200000">
              <a:rot lat="0" lon="18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0419E-0DFD-2C0F-5D9C-A3FC18285AE6}"/>
              </a:ext>
            </a:extLst>
          </p:cNvPr>
          <p:cNvSpPr txBox="1"/>
          <p:nvPr/>
        </p:nvSpPr>
        <p:spPr>
          <a:xfrm>
            <a:off x="8518578" y="5415014"/>
            <a:ext cx="19425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FreeViz</a:t>
            </a:r>
            <a:endParaRPr 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4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1FDF6-C1E6-1012-ECA1-554D6314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438A86-A197-DC4B-364D-D1D9F0E4B06E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29B58-904F-9535-5460-64687513B085}"/>
              </a:ext>
            </a:extLst>
          </p:cNvPr>
          <p:cNvSpPr txBox="1"/>
          <p:nvPr/>
        </p:nvSpPr>
        <p:spPr>
          <a:xfrm>
            <a:off x="3811270" y="3947160"/>
            <a:ext cx="4569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Data Modeling</a:t>
            </a:r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1F52BA4A-779C-5082-C3A4-727D42D2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69850B-F0B9-0D75-E826-F5A5E88FB2B5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2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CE5CD-DF79-E8A0-834F-DA853BC0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8AC6F8-00B3-77D3-60F4-D5D16E6DF6F4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5219DF11-1CE7-2846-20BF-1B14219CB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43708D06-0CDE-9915-87AE-9B47F2F4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7C85F-D712-A091-1BC5-D6D0BEA12C17}"/>
              </a:ext>
            </a:extLst>
          </p:cNvPr>
          <p:cNvSpPr txBox="1"/>
          <p:nvPr/>
        </p:nvSpPr>
        <p:spPr>
          <a:xfrm>
            <a:off x="3048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Modeling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13A8F8-D8E5-3A72-EA38-820340A6DE8E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CCCED3-4D9F-B695-A3AA-090B44D65D33}"/>
              </a:ext>
            </a:extLst>
          </p:cNvPr>
          <p:cNvSpPr txBox="1"/>
          <p:nvPr/>
        </p:nvSpPr>
        <p:spPr>
          <a:xfrm>
            <a:off x="525780" y="1890081"/>
            <a:ext cx="9214300" cy="237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Preparing The Data</a:t>
            </a:r>
          </a:p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this phase we prepare the dataset for the training and predictions.</a:t>
            </a:r>
          </a:p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there’re some required widgets we can use to prepare it for the training phase.</a:t>
            </a:r>
          </a:p>
        </p:txBody>
      </p:sp>
      <p:pic>
        <p:nvPicPr>
          <p:cNvPr id="7" name="Picture 6" descr="A dice and a calendar&#10;&#10;Description automatically generated">
            <a:extLst>
              <a:ext uri="{FF2B5EF4-FFF2-40B4-BE49-F238E27FC236}">
                <a16:creationId xmlns:a16="http://schemas.microsoft.com/office/drawing/2014/main" id="{E171323F-0561-7AC5-3080-90C6D250C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39" y="4131916"/>
            <a:ext cx="952381" cy="952381"/>
          </a:xfrm>
          <a:prstGeom prst="rect">
            <a:avLst/>
          </a:prstGeom>
        </p:spPr>
      </p:pic>
      <p:pic>
        <p:nvPicPr>
          <p:cNvPr id="10" name="Picture 9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54B9500C-E7B7-E7AA-1A3A-8F00C410F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84" y="5485834"/>
            <a:ext cx="952381" cy="952381"/>
          </a:xfrm>
          <a:prstGeom prst="rect">
            <a:avLst/>
          </a:prstGeom>
        </p:spPr>
      </p:pic>
      <p:pic>
        <p:nvPicPr>
          <p:cNvPr id="12" name="Picture 11" descr="A black gears on a yellow circle&#10;&#10;Description automatically generated">
            <a:extLst>
              <a:ext uri="{FF2B5EF4-FFF2-40B4-BE49-F238E27FC236}">
                <a16:creationId xmlns:a16="http://schemas.microsoft.com/office/drawing/2014/main" id="{0F6725BE-A22F-D8A6-1125-B2F5C7516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79" y="4291315"/>
            <a:ext cx="952381" cy="952381"/>
          </a:xfrm>
          <a:prstGeom prst="rect">
            <a:avLst/>
          </a:prstGeom>
        </p:spPr>
      </p:pic>
      <p:pic>
        <p:nvPicPr>
          <p:cNvPr id="14" name="Picture 13" descr="A logo of a game&#10;&#10;Description automatically generated with medium confidence">
            <a:extLst>
              <a:ext uri="{FF2B5EF4-FFF2-40B4-BE49-F238E27FC236}">
                <a16:creationId xmlns:a16="http://schemas.microsoft.com/office/drawing/2014/main" id="{45716FEC-DF51-A7F3-371F-175E5A912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44" y="5243696"/>
            <a:ext cx="952381" cy="952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E5D7BF-0C5B-3FC4-0589-9B0A9EA1074E}"/>
              </a:ext>
            </a:extLst>
          </p:cNvPr>
          <p:cNvSpPr txBox="1"/>
          <p:nvPr/>
        </p:nvSpPr>
        <p:spPr>
          <a:xfrm>
            <a:off x="1529080" y="619393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C16BC-0862-AE7B-3703-93F7C88F2C7A}"/>
              </a:ext>
            </a:extLst>
          </p:cNvPr>
          <p:cNvSpPr txBox="1"/>
          <p:nvPr/>
        </p:nvSpPr>
        <p:spPr>
          <a:xfrm>
            <a:off x="3531469" y="5206424"/>
            <a:ext cx="19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Preprocess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BC14D-0C59-D499-1A6E-00686A967F00}"/>
              </a:ext>
            </a:extLst>
          </p:cNvPr>
          <p:cNvSpPr txBox="1"/>
          <p:nvPr/>
        </p:nvSpPr>
        <p:spPr>
          <a:xfrm>
            <a:off x="6344919" y="6408970"/>
            <a:ext cx="16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Outliers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C17E76-8E87-B789-2925-BA137B38948B}"/>
              </a:ext>
            </a:extLst>
          </p:cNvPr>
          <p:cNvSpPr txBox="1"/>
          <p:nvPr/>
        </p:nvSpPr>
        <p:spPr>
          <a:xfrm>
            <a:off x="8365433" y="5021757"/>
            <a:ext cx="199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Sampler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661BC1-E30C-2B53-6FEB-2D00E37440AB}"/>
              </a:ext>
            </a:extLst>
          </p:cNvPr>
          <p:cNvCxnSpPr>
            <a:cxnSpLocks/>
          </p:cNvCxnSpPr>
          <p:nvPr/>
        </p:nvCxnSpPr>
        <p:spPr>
          <a:xfrm flipV="1">
            <a:off x="2890750" y="4982672"/>
            <a:ext cx="640719" cy="455719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E172BA-7D29-CA26-0999-C9289D58179A}"/>
              </a:ext>
            </a:extLst>
          </p:cNvPr>
          <p:cNvCxnSpPr>
            <a:cxnSpLocks/>
          </p:cNvCxnSpPr>
          <p:nvPr/>
        </p:nvCxnSpPr>
        <p:spPr>
          <a:xfrm>
            <a:off x="5371931" y="4914528"/>
            <a:ext cx="903194" cy="583792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F5CB6A-1F7D-87AF-1AEE-5F34CDA9E835}"/>
              </a:ext>
            </a:extLst>
          </p:cNvPr>
          <p:cNvCxnSpPr>
            <a:cxnSpLocks/>
          </p:cNvCxnSpPr>
          <p:nvPr/>
        </p:nvCxnSpPr>
        <p:spPr>
          <a:xfrm flipV="1">
            <a:off x="7715136" y="4982672"/>
            <a:ext cx="954268" cy="677918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188BE8-C630-A142-E03E-4759EE383A39}"/>
              </a:ext>
            </a:extLst>
          </p:cNvPr>
          <p:cNvCxnSpPr>
            <a:cxnSpLocks/>
          </p:cNvCxnSpPr>
          <p:nvPr/>
        </p:nvCxnSpPr>
        <p:spPr>
          <a:xfrm>
            <a:off x="12626340" y="175939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7A6DF2-3EFC-1C47-294B-12D401908903}"/>
              </a:ext>
            </a:extLst>
          </p:cNvPr>
          <p:cNvCxnSpPr>
            <a:cxnSpLocks/>
          </p:cNvCxnSpPr>
          <p:nvPr/>
        </p:nvCxnSpPr>
        <p:spPr>
          <a:xfrm>
            <a:off x="12626340" y="323767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70CD76-1DF6-B12A-3C62-48B8C9077B83}"/>
              </a:ext>
            </a:extLst>
          </p:cNvPr>
          <p:cNvCxnSpPr>
            <a:cxnSpLocks/>
          </p:cNvCxnSpPr>
          <p:nvPr/>
        </p:nvCxnSpPr>
        <p:spPr>
          <a:xfrm>
            <a:off x="12626340" y="471595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9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5" grpId="0"/>
      <p:bldP spid="16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">
            <a:extLst>
              <a:ext uri="{FF2B5EF4-FFF2-40B4-BE49-F238E27FC236}">
                <a16:creationId xmlns:a16="http://schemas.microsoft.com/office/drawing/2014/main" id="{36ABAEEA-17D7-E034-0144-3E383D1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logo of a game&#10;&#10;Description automatically generated with medium confidence">
            <a:extLst>
              <a:ext uri="{FF2B5EF4-FFF2-40B4-BE49-F238E27FC236}">
                <a16:creationId xmlns:a16="http://schemas.microsoft.com/office/drawing/2014/main" id="{A0FBC715-EC7D-0B5F-6CD1-376C91E50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64" y="525759"/>
            <a:ext cx="952381" cy="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816ABC-7794-4E85-15E2-BF19FE993488}"/>
              </a:ext>
            </a:extLst>
          </p:cNvPr>
          <p:cNvSpPr txBox="1"/>
          <p:nvPr/>
        </p:nvSpPr>
        <p:spPr>
          <a:xfrm>
            <a:off x="2166645" y="771116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Impute</a:t>
            </a:r>
          </a:p>
        </p:txBody>
      </p:sp>
      <p:pic>
        <p:nvPicPr>
          <p:cNvPr id="12" name="Picture 11" descr="A black gears on a yellow circle&#10;&#10;Description automatically generated">
            <a:extLst>
              <a:ext uri="{FF2B5EF4-FFF2-40B4-BE49-F238E27FC236}">
                <a16:creationId xmlns:a16="http://schemas.microsoft.com/office/drawing/2014/main" id="{31C74883-57D1-EF41-94F5-CB6C915B5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64" y="2018090"/>
            <a:ext cx="952381" cy="952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1A8CB-E6C0-A5B7-DB60-4103544FF33C}"/>
              </a:ext>
            </a:extLst>
          </p:cNvPr>
          <p:cNvSpPr txBox="1"/>
          <p:nvPr/>
        </p:nvSpPr>
        <p:spPr>
          <a:xfrm>
            <a:off x="2166645" y="2245711"/>
            <a:ext cx="19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Preprocess </a:t>
            </a:r>
          </a:p>
        </p:txBody>
      </p:sp>
      <p:pic>
        <p:nvPicPr>
          <p:cNvPr id="14" name="Picture 13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4FA4840D-AA5C-DDB4-FECD-E8DDEF50B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64" y="3498126"/>
            <a:ext cx="952381" cy="952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3D8659-3858-8158-0BC5-CFD649902E2D}"/>
              </a:ext>
            </a:extLst>
          </p:cNvPr>
          <p:cNvSpPr txBox="1"/>
          <p:nvPr/>
        </p:nvSpPr>
        <p:spPr>
          <a:xfrm>
            <a:off x="2166645" y="3743483"/>
            <a:ext cx="16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Outliers </a:t>
            </a:r>
          </a:p>
        </p:txBody>
      </p:sp>
      <p:pic>
        <p:nvPicPr>
          <p:cNvPr id="16" name="Picture 15" descr="A dice and a calendar&#10;&#10;Description automatically generated">
            <a:extLst>
              <a:ext uri="{FF2B5EF4-FFF2-40B4-BE49-F238E27FC236}">
                <a16:creationId xmlns:a16="http://schemas.microsoft.com/office/drawing/2014/main" id="{798B3E53-86B9-C376-7B8A-A8E20439E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64" y="4903858"/>
            <a:ext cx="952381" cy="9523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37EDC5-32E0-3CB9-BCE8-50C8CA0ED426}"/>
              </a:ext>
            </a:extLst>
          </p:cNvPr>
          <p:cNvSpPr txBox="1"/>
          <p:nvPr/>
        </p:nvSpPr>
        <p:spPr>
          <a:xfrm>
            <a:off x="2037460" y="5149215"/>
            <a:ext cx="245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Sampler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1C614-B4BA-3688-E9EC-D81A87A0D9A9}"/>
              </a:ext>
            </a:extLst>
          </p:cNvPr>
          <p:cNvSpPr txBox="1"/>
          <p:nvPr/>
        </p:nvSpPr>
        <p:spPr>
          <a:xfrm>
            <a:off x="3258989" y="544417"/>
            <a:ext cx="72432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Replaces missing values using various methods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This step ensures no records are lost.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53E3F-B301-5426-CC27-F0920E94372C}"/>
              </a:ext>
            </a:extLst>
          </p:cNvPr>
          <p:cNvCxnSpPr>
            <a:cxnSpLocks/>
          </p:cNvCxnSpPr>
          <p:nvPr/>
        </p:nvCxnSpPr>
        <p:spPr>
          <a:xfrm>
            <a:off x="525780" y="175939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140587-8E2A-3440-9ED9-A24C116082CD}"/>
              </a:ext>
            </a:extLst>
          </p:cNvPr>
          <p:cNvCxnSpPr>
            <a:cxnSpLocks/>
          </p:cNvCxnSpPr>
          <p:nvPr/>
        </p:nvCxnSpPr>
        <p:spPr>
          <a:xfrm>
            <a:off x="525780" y="323767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825A43-3139-A4C4-D55D-58A97E516070}"/>
              </a:ext>
            </a:extLst>
          </p:cNvPr>
          <p:cNvCxnSpPr>
            <a:cxnSpLocks/>
          </p:cNvCxnSpPr>
          <p:nvPr/>
        </p:nvCxnSpPr>
        <p:spPr>
          <a:xfrm>
            <a:off x="525780" y="471595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9A22C3-3DC1-4DF6-7AC9-97FD1F7C0EFB}"/>
              </a:ext>
            </a:extLst>
          </p:cNvPr>
          <p:cNvSpPr txBox="1"/>
          <p:nvPr/>
        </p:nvSpPr>
        <p:spPr>
          <a:xfrm>
            <a:off x="4068596" y="2002850"/>
            <a:ext cx="6736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Normalize numeric fields to a range of 0 to 1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Increasing data analysis and prediction 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C4EEA-D32B-AF66-8243-65DFDB278D12}"/>
              </a:ext>
            </a:extLst>
          </p:cNvPr>
          <p:cNvSpPr txBox="1"/>
          <p:nvPr/>
        </p:nvSpPr>
        <p:spPr>
          <a:xfrm>
            <a:off x="3715995" y="3361974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Identifies and removes abnormal records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Divides data into: </a:t>
            </a:r>
            <a:r>
              <a:rPr lang="en-US" sz="2400" b="1" dirty="0">
                <a:solidFill>
                  <a:schemeClr val="bg1"/>
                </a:solidFill>
              </a:rPr>
              <a:t>Inliers</a:t>
            </a:r>
            <a:r>
              <a:rPr lang="en-US" sz="2400" dirty="0">
                <a:solidFill>
                  <a:schemeClr val="bg1"/>
                </a:solidFill>
              </a:rPr>
              <a:t>  /  </a:t>
            </a:r>
            <a:r>
              <a:rPr lang="en-US" sz="2400" b="1" dirty="0">
                <a:solidFill>
                  <a:schemeClr val="bg1"/>
                </a:solidFill>
              </a:rPr>
              <a:t>Outliers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Improves prediction accuracy</a:t>
            </a:r>
            <a:r>
              <a:rPr lang="en-US" sz="2400" dirty="0"/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066AB-7C7D-CD80-9196-E2DE33D1D7EB}"/>
              </a:ext>
            </a:extLst>
          </p:cNvPr>
          <p:cNvSpPr txBox="1"/>
          <p:nvPr/>
        </p:nvSpPr>
        <p:spPr>
          <a:xfrm>
            <a:off x="4328160" y="4903858"/>
            <a:ext cx="679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Divides </a:t>
            </a:r>
            <a:r>
              <a:rPr lang="en-US" sz="2400" dirty="0">
                <a:solidFill>
                  <a:schemeClr val="bg1"/>
                </a:solidFill>
              </a:rPr>
              <a:t>data into: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Sample</a:t>
            </a:r>
            <a:r>
              <a:rPr lang="en-US" sz="2400" dirty="0">
                <a:solidFill>
                  <a:schemeClr val="bg1"/>
                </a:solidFill>
              </a:rPr>
              <a:t>: For training 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Remaining</a:t>
            </a:r>
            <a:r>
              <a:rPr lang="en-US" sz="2400" dirty="0">
                <a:solidFill>
                  <a:schemeClr val="bg1"/>
                </a:solidFill>
              </a:rPr>
              <a:t>: For testing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107606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6" grpId="0" build="p"/>
      <p:bldP spid="30" grpId="0" build="p"/>
      <p:bldP spid="3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B1AB-26D2-76F9-038D-FA49D615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D4F59A8-A417-4E71-E720-73E545B8F991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78DAE6B9-8A14-CA47-EA57-BA675559D5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C6E8A500-82CD-CE11-0E17-B5A8FEDAA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042C7-5E6B-EA03-F235-58B39AE4CDB6}"/>
              </a:ext>
            </a:extLst>
          </p:cNvPr>
          <p:cNvSpPr txBox="1"/>
          <p:nvPr/>
        </p:nvSpPr>
        <p:spPr>
          <a:xfrm>
            <a:off x="3048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Modeling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A96179-8B30-383D-3BC3-C28F8B9B5DF7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EA8F0D-BF93-0F3D-700C-5796877BDB8C}"/>
              </a:ext>
            </a:extLst>
          </p:cNvPr>
          <p:cNvSpPr txBox="1"/>
          <p:nvPr/>
        </p:nvSpPr>
        <p:spPr>
          <a:xfrm>
            <a:off x="525780" y="1890081"/>
            <a:ext cx="9214300" cy="237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Preparing The Data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this phase we prepare the dataset for the training and predictions.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there’re some required widgets we can use to prepare it for the training phase.</a:t>
            </a:r>
          </a:p>
        </p:txBody>
      </p:sp>
      <p:pic>
        <p:nvPicPr>
          <p:cNvPr id="7" name="Picture 6" descr="A dice and a calendar&#10;&#10;Description automatically generated">
            <a:extLst>
              <a:ext uri="{FF2B5EF4-FFF2-40B4-BE49-F238E27FC236}">
                <a16:creationId xmlns:a16="http://schemas.microsoft.com/office/drawing/2014/main" id="{E07AF63A-E38C-EF05-5E68-0600F8AB0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39" y="4131916"/>
            <a:ext cx="952381" cy="952381"/>
          </a:xfrm>
          <a:prstGeom prst="rect">
            <a:avLst/>
          </a:prstGeom>
        </p:spPr>
      </p:pic>
      <p:pic>
        <p:nvPicPr>
          <p:cNvPr id="10" name="Picture 9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7B13454C-C757-0895-AA6B-B0C531BD85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84" y="5485834"/>
            <a:ext cx="952381" cy="952381"/>
          </a:xfrm>
          <a:prstGeom prst="rect">
            <a:avLst/>
          </a:prstGeom>
        </p:spPr>
      </p:pic>
      <p:pic>
        <p:nvPicPr>
          <p:cNvPr id="12" name="Picture 11" descr="A black gears on a yellow circle&#10;&#10;Description automatically generated">
            <a:extLst>
              <a:ext uri="{FF2B5EF4-FFF2-40B4-BE49-F238E27FC236}">
                <a16:creationId xmlns:a16="http://schemas.microsoft.com/office/drawing/2014/main" id="{3EA67A53-6F77-B462-3243-1D07D65A10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79" y="4291315"/>
            <a:ext cx="952381" cy="952381"/>
          </a:xfrm>
          <a:prstGeom prst="rect">
            <a:avLst/>
          </a:prstGeom>
        </p:spPr>
      </p:pic>
      <p:pic>
        <p:nvPicPr>
          <p:cNvPr id="14" name="Picture 13" descr="A logo of a game&#10;&#10;Description automatically generated with medium confidence">
            <a:extLst>
              <a:ext uri="{FF2B5EF4-FFF2-40B4-BE49-F238E27FC236}">
                <a16:creationId xmlns:a16="http://schemas.microsoft.com/office/drawing/2014/main" id="{6C953778-687F-E43F-F556-10587CB39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44" y="5243696"/>
            <a:ext cx="952381" cy="952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40DD7-6B85-74F4-3DEE-215E54A842E5}"/>
              </a:ext>
            </a:extLst>
          </p:cNvPr>
          <p:cNvSpPr txBox="1"/>
          <p:nvPr/>
        </p:nvSpPr>
        <p:spPr>
          <a:xfrm>
            <a:off x="1529080" y="619393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DD1B9-0F99-751B-2654-03250A3FFD1F}"/>
              </a:ext>
            </a:extLst>
          </p:cNvPr>
          <p:cNvSpPr txBox="1"/>
          <p:nvPr/>
        </p:nvSpPr>
        <p:spPr>
          <a:xfrm>
            <a:off x="3531469" y="5206424"/>
            <a:ext cx="19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Preprocess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B3CCF-9B03-E85C-0840-1B9469FD57F0}"/>
              </a:ext>
            </a:extLst>
          </p:cNvPr>
          <p:cNvSpPr txBox="1"/>
          <p:nvPr/>
        </p:nvSpPr>
        <p:spPr>
          <a:xfrm>
            <a:off x="6344919" y="6408970"/>
            <a:ext cx="16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Outliers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A0466-5AE1-CEDA-AE12-E8EB864E237A}"/>
              </a:ext>
            </a:extLst>
          </p:cNvPr>
          <p:cNvSpPr txBox="1"/>
          <p:nvPr/>
        </p:nvSpPr>
        <p:spPr>
          <a:xfrm>
            <a:off x="8365433" y="5021757"/>
            <a:ext cx="199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Sampler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6F9AD-4B2E-A834-E813-877257D51DE1}"/>
              </a:ext>
            </a:extLst>
          </p:cNvPr>
          <p:cNvCxnSpPr>
            <a:cxnSpLocks/>
          </p:cNvCxnSpPr>
          <p:nvPr/>
        </p:nvCxnSpPr>
        <p:spPr>
          <a:xfrm flipV="1">
            <a:off x="2890750" y="4982672"/>
            <a:ext cx="640719" cy="455719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34D3BE-F733-A78F-89B2-87387BE329C7}"/>
              </a:ext>
            </a:extLst>
          </p:cNvPr>
          <p:cNvCxnSpPr>
            <a:cxnSpLocks/>
          </p:cNvCxnSpPr>
          <p:nvPr/>
        </p:nvCxnSpPr>
        <p:spPr>
          <a:xfrm>
            <a:off x="5371931" y="4914528"/>
            <a:ext cx="903194" cy="583792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6D3E2-C676-C7B7-7D9C-B5AA7E5F8F0F}"/>
              </a:ext>
            </a:extLst>
          </p:cNvPr>
          <p:cNvCxnSpPr>
            <a:cxnSpLocks/>
          </p:cNvCxnSpPr>
          <p:nvPr/>
        </p:nvCxnSpPr>
        <p:spPr>
          <a:xfrm flipV="1">
            <a:off x="7715136" y="4982672"/>
            <a:ext cx="954268" cy="677918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9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7923C-0650-A7FB-DFE4-B75564E6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D7F8B6-A933-1EB4-1874-2D9AD040FC0B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E8771F07-515F-EA42-7198-DDF3B8B4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77C94CEB-0AC0-C5C8-A104-DEFD0290A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480B6-2C1B-36B7-C80E-D38E73483850}"/>
              </a:ext>
            </a:extLst>
          </p:cNvPr>
          <p:cNvSpPr txBox="1"/>
          <p:nvPr/>
        </p:nvSpPr>
        <p:spPr>
          <a:xfrm>
            <a:off x="30480" y="694402"/>
            <a:ext cx="592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Modeling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E3B4F2-C91C-E7C0-5039-6CD9A0267A16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CF1A33-A337-587A-C5FE-49A7D37BFEBD}"/>
              </a:ext>
            </a:extLst>
          </p:cNvPr>
          <p:cNvSpPr txBox="1"/>
          <p:nvPr/>
        </p:nvSpPr>
        <p:spPr>
          <a:xfrm>
            <a:off x="525780" y="1890081"/>
            <a:ext cx="9214300" cy="2742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+mj-lt"/>
              <a:buAutoNum type="romanLcPeriod" startAt="2"/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Training </a:t>
            </a:r>
          </a:p>
          <a:p>
            <a:pPr marL="342900" lvl="0" indent="-34290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purpose is to </a:t>
            </a:r>
            <a:r>
              <a:rPr lang="en-US" sz="2400" dirty="0">
                <a:solidFill>
                  <a:schemeClr val="bg1"/>
                </a:solidFill>
              </a:rPr>
              <a:t>Train the dataset to evaluate model performance before prediction.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Models used: </a:t>
            </a:r>
            <a:r>
              <a:rPr lang="en-US" sz="2400" b="1" dirty="0">
                <a:solidFill>
                  <a:schemeClr val="bg1"/>
                </a:solidFill>
              </a:rPr>
              <a:t>KNN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b="1" dirty="0">
                <a:solidFill>
                  <a:schemeClr val="bg1"/>
                </a:solidFill>
              </a:rPr>
              <a:t>SVM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b="1" dirty="0">
                <a:solidFill>
                  <a:schemeClr val="bg1"/>
                </a:solidFill>
              </a:rPr>
              <a:t>Random Forest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b="1" dirty="0">
                <a:solidFill>
                  <a:schemeClr val="bg1"/>
                </a:solidFill>
              </a:rPr>
              <a:t>Decision Tree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/ Neural Network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b="1" dirty="0">
                <a:solidFill>
                  <a:schemeClr val="bg1"/>
                </a:solidFill>
              </a:rPr>
              <a:t>Gradient Boosting</a:t>
            </a:r>
            <a:endParaRPr lang="en-US" sz="24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72F50F-D5D8-2270-42DB-5984DC61455B}"/>
              </a:ext>
            </a:extLst>
          </p:cNvPr>
          <p:cNvSpPr txBox="1"/>
          <p:nvPr/>
        </p:nvSpPr>
        <p:spPr>
          <a:xfrm>
            <a:off x="685800" y="4382507"/>
            <a:ext cx="86258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Bef>
                <a:spcPts val="600"/>
              </a:spcBef>
              <a:spcAft>
                <a:spcPts val="600"/>
              </a:spcAft>
              <a:buFont typeface="+mj-lt"/>
              <a:buAutoNum type="romanLcPeriod" startAt="3"/>
            </a:pP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Testing </a:t>
            </a:r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Compare trained data against the data sample to test training efficiency.</a:t>
            </a:r>
          </a:p>
          <a:p>
            <a:pPr marL="400050" indent="-4000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To do that we use </a:t>
            </a:r>
            <a:r>
              <a:rPr lang="en-US" sz="2400" b="1" dirty="0">
                <a:solidFill>
                  <a:schemeClr val="bg1"/>
                </a:solidFill>
              </a:rPr>
              <a:t>Test and Score widget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6" name="Picture 25" descr="A diagram of a network&#10;&#10;Description automatically generated">
            <a:extLst>
              <a:ext uri="{FF2B5EF4-FFF2-40B4-BE49-F238E27FC236}">
                <a16:creationId xmlns:a16="http://schemas.microsoft.com/office/drawing/2014/main" id="{34FAB2B4-B581-59DD-A0D0-39FC17E5D3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6"/>
          <a:stretch/>
        </p:blipFill>
        <p:spPr bwMode="auto">
          <a:xfrm>
            <a:off x="-4914225" y="1032669"/>
            <a:ext cx="4035352" cy="4792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DB610A8-788A-63DB-BFB1-743E0506AA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2"/>
          <a:stretch/>
        </p:blipFill>
        <p:spPr bwMode="auto">
          <a:xfrm>
            <a:off x="5143868" y="-3384074"/>
            <a:ext cx="3374575" cy="2803086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80D8C4CB-4EE9-A481-18DD-E52BAFCBD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648866"/>
            <a:ext cx="743258" cy="743258"/>
          </a:xfrm>
          <a:prstGeom prst="rect">
            <a:avLst/>
          </a:prstGeom>
        </p:spPr>
      </p:pic>
      <p:pic>
        <p:nvPicPr>
          <p:cNvPr id="5" name="Picture 4" descr="A dice and a calendar&#10;&#10;Description automatically generated">
            <a:extLst>
              <a:ext uri="{FF2B5EF4-FFF2-40B4-BE49-F238E27FC236}">
                <a16:creationId xmlns:a16="http://schemas.microsoft.com/office/drawing/2014/main" id="{7EEBE5B0-F448-68E8-7098-F3132A231F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464" y="73054"/>
            <a:ext cx="952381" cy="952381"/>
          </a:xfrm>
          <a:prstGeom prst="rect">
            <a:avLst/>
          </a:prstGeom>
        </p:spPr>
      </p:pic>
      <p:pic>
        <p:nvPicPr>
          <p:cNvPr id="7" name="Picture 6" descr="A white circle with black dots&#10;&#10;Description automatically generated">
            <a:extLst>
              <a:ext uri="{FF2B5EF4-FFF2-40B4-BE49-F238E27FC236}">
                <a16:creationId xmlns:a16="http://schemas.microsoft.com/office/drawing/2014/main" id="{B834761A-73DD-D0D1-F5BA-4B747CF3D6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733" y="3471914"/>
            <a:ext cx="952381" cy="952381"/>
          </a:xfrm>
          <a:prstGeom prst="rect">
            <a:avLst/>
          </a:prstGeom>
        </p:spPr>
      </p:pic>
      <p:pic>
        <p:nvPicPr>
          <p:cNvPr id="10" name="Picture 9" descr="A black gears on a yellow circle&#10;&#10;Description automatically generated">
            <a:extLst>
              <a:ext uri="{FF2B5EF4-FFF2-40B4-BE49-F238E27FC236}">
                <a16:creationId xmlns:a16="http://schemas.microsoft.com/office/drawing/2014/main" id="{1B3D92AD-CC5D-A10C-FD06-3FF3A0EFD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544" y="1655330"/>
            <a:ext cx="952381" cy="952381"/>
          </a:xfrm>
          <a:prstGeom prst="rect">
            <a:avLst/>
          </a:prstGeom>
        </p:spPr>
      </p:pic>
      <p:pic>
        <p:nvPicPr>
          <p:cNvPr id="11" name="Picture 10" descr="A logo of a game&#10;&#10;Description automatically generated with medium confidence">
            <a:extLst>
              <a:ext uri="{FF2B5EF4-FFF2-40B4-BE49-F238E27FC236}">
                <a16:creationId xmlns:a16="http://schemas.microsoft.com/office/drawing/2014/main" id="{93B5221F-7A3C-7662-09F2-F072DB0242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141" y="5243696"/>
            <a:ext cx="952381" cy="952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9437F2-96BF-7C3B-55DF-CCA4D55416EB}"/>
              </a:ext>
            </a:extLst>
          </p:cNvPr>
          <p:cNvSpPr txBox="1"/>
          <p:nvPr/>
        </p:nvSpPr>
        <p:spPr>
          <a:xfrm>
            <a:off x="13057477" y="6193938"/>
            <a:ext cx="122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70EC5-D639-CF0D-D562-2D01D539FD21}"/>
              </a:ext>
            </a:extLst>
          </p:cNvPr>
          <p:cNvSpPr txBox="1"/>
          <p:nvPr/>
        </p:nvSpPr>
        <p:spPr>
          <a:xfrm>
            <a:off x="13308234" y="2570439"/>
            <a:ext cx="19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Preprocess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7FC28-A2AB-7EFD-CA6B-14518E1A9A60}"/>
              </a:ext>
            </a:extLst>
          </p:cNvPr>
          <p:cNvSpPr txBox="1"/>
          <p:nvPr/>
        </p:nvSpPr>
        <p:spPr>
          <a:xfrm>
            <a:off x="15268968" y="4395050"/>
            <a:ext cx="16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Outliers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89EC4-C7D9-DE9F-9A5C-F103C8E9E26A}"/>
              </a:ext>
            </a:extLst>
          </p:cNvPr>
          <p:cNvSpPr txBox="1"/>
          <p:nvPr/>
        </p:nvSpPr>
        <p:spPr>
          <a:xfrm>
            <a:off x="15128958" y="962895"/>
            <a:ext cx="199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Data Sampler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388109-458E-4ACE-C28F-0300138C4F4F}"/>
              </a:ext>
            </a:extLst>
          </p:cNvPr>
          <p:cNvCxnSpPr>
            <a:cxnSpLocks/>
          </p:cNvCxnSpPr>
          <p:nvPr/>
        </p:nvCxnSpPr>
        <p:spPr>
          <a:xfrm flipV="1">
            <a:off x="14419147" y="4982672"/>
            <a:ext cx="640719" cy="455719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14B81-5C2E-46E8-DF61-C42AF9874A08}"/>
              </a:ext>
            </a:extLst>
          </p:cNvPr>
          <p:cNvCxnSpPr>
            <a:cxnSpLocks/>
          </p:cNvCxnSpPr>
          <p:nvPr/>
        </p:nvCxnSpPr>
        <p:spPr>
          <a:xfrm>
            <a:off x="14572527" y="2801271"/>
            <a:ext cx="860206" cy="721549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533D79-DAD5-7A44-6BAC-DDD628867879}"/>
              </a:ext>
            </a:extLst>
          </p:cNvPr>
          <p:cNvCxnSpPr>
            <a:cxnSpLocks/>
          </p:cNvCxnSpPr>
          <p:nvPr/>
        </p:nvCxnSpPr>
        <p:spPr>
          <a:xfrm flipV="1">
            <a:off x="14739506" y="962895"/>
            <a:ext cx="693227" cy="660406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39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background with white lines and dots">
            <a:extLst>
              <a:ext uri="{FF2B5EF4-FFF2-40B4-BE49-F238E27FC236}">
                <a16:creationId xmlns:a16="http://schemas.microsoft.com/office/drawing/2014/main" id="{531C5A3D-0A16-845D-9260-EB441B9AD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65CEBCFF-3687-E9DA-D658-A4E15E5E2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6"/>
          <a:stretch/>
        </p:blipFill>
        <p:spPr bwMode="auto">
          <a:xfrm>
            <a:off x="351079" y="343862"/>
            <a:ext cx="4698132" cy="557982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CF3466-18C3-EBC3-5A4F-30F00986C1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2"/>
          <a:stretch/>
        </p:blipFill>
        <p:spPr bwMode="auto">
          <a:xfrm>
            <a:off x="5214206" y="343862"/>
            <a:ext cx="3374575" cy="2803086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69F612-0FC2-69AF-B37A-5E5A9A42F365}"/>
              </a:ext>
            </a:extLst>
          </p:cNvPr>
          <p:cNvSpPr txBox="1"/>
          <p:nvPr/>
        </p:nvSpPr>
        <p:spPr>
          <a:xfrm>
            <a:off x="5214206" y="3307968"/>
            <a:ext cx="5681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Now, we can notice that 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Gradient Boosting</a:t>
            </a: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has the highest 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“CA”</a:t>
            </a: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that’s why we will rely on this model in training the sample data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9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">
            <a:extLst>
              <a:ext uri="{FF2B5EF4-FFF2-40B4-BE49-F238E27FC236}">
                <a16:creationId xmlns:a16="http://schemas.microsoft.com/office/drawing/2014/main" id="{28B36D97-EE09-F3F2-8A74-6F7418746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0D975-A222-BC36-4B94-57C966666B07}"/>
              </a:ext>
            </a:extLst>
          </p:cNvPr>
          <p:cNvSpPr txBox="1"/>
          <p:nvPr/>
        </p:nvSpPr>
        <p:spPr>
          <a:xfrm>
            <a:off x="1068665" y="644237"/>
            <a:ext cx="75765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to show the differences between actual data and predicted data we use </a:t>
            </a:r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Confusion Matrix”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displays how many instances were classified and misclassified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7716147-7447-9B3D-4994-8B8441B5A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2" y="2471695"/>
            <a:ext cx="4359851" cy="226620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115F605E-F7AA-6A75-44E0-F60F7C744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t="16160" r="20869" b="9263"/>
          <a:stretch/>
        </p:blipFill>
        <p:spPr bwMode="auto">
          <a:xfrm>
            <a:off x="3764280" y="7377391"/>
            <a:ext cx="6781800" cy="3763049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5940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">
            <a:extLst>
              <a:ext uri="{FF2B5EF4-FFF2-40B4-BE49-F238E27FC236}">
                <a16:creationId xmlns:a16="http://schemas.microsoft.com/office/drawing/2014/main" id="{6DB76BFA-3849-9D9F-B733-71B60213F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E16FA-A735-83FB-AED5-279BA56E91EC}"/>
              </a:ext>
            </a:extLst>
          </p:cNvPr>
          <p:cNvSpPr txBox="1"/>
          <p:nvPr/>
        </p:nvSpPr>
        <p:spPr>
          <a:xfrm>
            <a:off x="0" y="106680"/>
            <a:ext cx="10942320" cy="365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Now, we will need to predict loan approval for remaining instances to test the learning accuracy </a:t>
            </a:r>
          </a:p>
          <a:p>
            <a:pPr marL="9144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first thing is Connect the “</a:t>
            </a:r>
            <a:r>
              <a:rPr lang="en-US" sz="2400" b="1" dirty="0">
                <a:solidFill>
                  <a:schemeClr val="bg1"/>
                </a:solidFill>
              </a:rPr>
              <a:t>prediction” </a:t>
            </a:r>
            <a:r>
              <a:rPr lang="en-US" sz="2400" dirty="0">
                <a:solidFill>
                  <a:schemeClr val="bg1"/>
                </a:solidFill>
              </a:rPr>
              <a:t>widget to the “</a:t>
            </a:r>
            <a:r>
              <a:rPr lang="en-US" sz="2400" b="1" dirty="0">
                <a:solidFill>
                  <a:schemeClr val="bg1"/>
                </a:solidFill>
              </a:rPr>
              <a:t>Gradient Boosting”</a:t>
            </a:r>
            <a:r>
              <a:rPr lang="en-US" sz="2400" dirty="0">
                <a:solidFill>
                  <a:schemeClr val="bg1"/>
                </a:solidFill>
              </a:rPr>
              <a:t> model (highest classification accuracy).</a:t>
            </a:r>
          </a:p>
          <a:p>
            <a:pPr marL="9144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Send </a:t>
            </a:r>
            <a:r>
              <a:rPr lang="en-US" sz="2400" b="1" dirty="0">
                <a:solidFill>
                  <a:schemeClr val="bg1"/>
                </a:solidFill>
              </a:rPr>
              <a:t>Remaining Data</a:t>
            </a:r>
            <a:r>
              <a:rPr lang="en-US" sz="2400" dirty="0">
                <a:solidFill>
                  <a:schemeClr val="bg1"/>
                </a:solidFill>
              </a:rPr>
              <a:t> from the </a:t>
            </a:r>
            <a:r>
              <a:rPr lang="en-US" sz="2400" b="1" dirty="0">
                <a:solidFill>
                  <a:schemeClr val="bg1"/>
                </a:solidFill>
              </a:rPr>
              <a:t>Data Sampler</a:t>
            </a:r>
            <a:r>
              <a:rPr lang="en-US" sz="2400" dirty="0">
                <a:solidFill>
                  <a:schemeClr val="bg1"/>
                </a:solidFill>
              </a:rPr>
              <a:t> to test prediction accuracy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63CA36C-67A0-AEF3-2513-5C0F42F033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t="16160" r="20869" b="9263"/>
          <a:stretch/>
        </p:blipFill>
        <p:spPr bwMode="auto">
          <a:xfrm>
            <a:off x="3764280" y="3201631"/>
            <a:ext cx="6781800" cy="3763049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3942BF8-C71D-7E9B-8225-71055B7519D8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75219-7BD5-AE20-347B-71725865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87" y="-173620"/>
            <a:ext cx="13498656" cy="759299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6" cy="1063824"/>
            <a:chOff x="4753009" y="790578"/>
            <a:chExt cx="5621926" cy="10638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11423" y="846367"/>
              <a:ext cx="4463512" cy="1008035"/>
              <a:chOff x="6522133" y="1388776"/>
              <a:chExt cx="4543034" cy="100803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We are going to discuss what this project is about and its purpose.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22133" y="1388776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Introduction to the project</a:t>
                </a:r>
                <a:endParaRPr lang="ko-KR" altLang="en-US" sz="2400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707886"/>
              <a:chOff x="6557475" y="1411926"/>
              <a:chExt cx="4507692" cy="7078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The project goals and outcomes </a:t>
                </a:r>
                <a:endParaRPr lang="en-US" altLang="ko-KR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Objectives </a:t>
                </a:r>
                <a:endParaRPr lang="ko-KR" altLang="en-US" sz="2400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50" cy="1002268"/>
            <a:chOff x="5800477" y="3669744"/>
            <a:chExt cx="5595550" cy="10022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44089" y="3690810"/>
              <a:ext cx="4451938" cy="981202"/>
              <a:chOff x="6533913" y="1354053"/>
              <a:chExt cx="4531254" cy="98120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It will be divided into an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CSV Data processing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and 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Image processing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33913" y="1354053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Project phases </a:t>
                </a:r>
                <a:endParaRPr lang="ko-KR" altLang="en-US" sz="2400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14525" cy="958096"/>
            <a:chOff x="6324210" y="5109327"/>
            <a:chExt cx="5514525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3F3B3A-F7F3-4BF4-B2C0-3E0DDB19AB2D}"/>
                </a:ext>
              </a:extLst>
            </p:cNvPr>
            <p:cNvSpPr txBox="1"/>
            <p:nvPr/>
          </p:nvSpPr>
          <p:spPr>
            <a:xfrm>
              <a:off x="7409947" y="5309708"/>
              <a:ext cx="4428788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Results and Conclusion </a:t>
              </a:r>
              <a:endParaRPr lang="ko-KR" altLang="en-US" sz="2400" b="1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1755229" y="899550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OUTLINE</a:t>
            </a:r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5800225-7C4B-FD2D-7577-D0A37AFB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3" b="82714" l="10000" r="90000">
                        <a14:foregroundMark x1="30227" y1="13500" x2="34727" y2="9714"/>
                        <a14:foregroundMark x1="34727" y1="9714" x2="39227" y2="9643"/>
                        <a14:foregroundMark x1="39227" y1="9643" x2="48909" y2="12571"/>
                        <a14:backgroundMark x1="14227" y1="19286" x2="23682" y2="11500"/>
                        <a14:backgroundMark x1="23500" y1="17286" x2="23500" y2="17286"/>
                        <a14:backgroundMark x1="23500" y1="17286" x2="23500" y2="17286"/>
                        <a14:backgroundMark x1="23500" y1="17286" x2="23500" y2="1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599"/>
          <a:stretch/>
        </p:blipFill>
        <p:spPr>
          <a:xfrm>
            <a:off x="-9158078" y="1644186"/>
            <a:ext cx="10719277" cy="50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6661-B2D5-3571-00E3-09A6F085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0F554EB-A91E-7D7A-B463-C8EFC59DB6EA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36654-5B7C-4DE5-8800-51AF33E375ED}"/>
              </a:ext>
            </a:extLst>
          </p:cNvPr>
          <p:cNvSpPr txBox="1"/>
          <p:nvPr/>
        </p:nvSpPr>
        <p:spPr>
          <a:xfrm>
            <a:off x="3811270" y="3947160"/>
            <a:ext cx="4569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Data Predication </a:t>
            </a:r>
          </a:p>
        </p:txBody>
      </p:sp>
      <p:pic>
        <p:nvPicPr>
          <p:cNvPr id="4" name="Graphic 3" descr="Clipboard Mixed with solid fill">
            <a:extLst>
              <a:ext uri="{FF2B5EF4-FFF2-40B4-BE49-F238E27FC236}">
                <a16:creationId xmlns:a16="http://schemas.microsoft.com/office/drawing/2014/main" id="{A84B9ECC-7336-C8A8-1321-1A815995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5C4012-F479-673F-FA3E-43BD848E63EE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5A87B1BD-C04B-4FB2-4F98-A3FCA1AF1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r="2179" b="26327"/>
          <a:stretch/>
        </p:blipFill>
        <p:spPr>
          <a:xfrm>
            <a:off x="1625744" y="7895764"/>
            <a:ext cx="8849144" cy="297877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3043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5CBA-4716-F63F-0BFF-44AE7F5F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8FCD50-05B4-23E3-842A-255F314A4420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9478346C-4D30-3A10-B05A-02FFAFFA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Clipboard Mixed with solid fill">
            <a:extLst>
              <a:ext uri="{FF2B5EF4-FFF2-40B4-BE49-F238E27FC236}">
                <a16:creationId xmlns:a16="http://schemas.microsoft.com/office/drawing/2014/main" id="{9CA563F9-CA3A-8BD4-1BF3-D547AF7E9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449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60B64-F552-A1EC-79DC-D005B73F0162}"/>
              </a:ext>
            </a:extLst>
          </p:cNvPr>
          <p:cNvSpPr txBox="1"/>
          <p:nvPr/>
        </p:nvSpPr>
        <p:spPr>
          <a:xfrm>
            <a:off x="548640" y="694402"/>
            <a:ext cx="540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ritannic Bold" panose="020B0903060703020204" pitchFamily="34" charset="0"/>
              </a:rPr>
              <a:t>Data Predication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8F0D69-0AAB-8215-7C24-1272AA3A7029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6E9417-D91A-3A97-DAAD-9EBC2A9A84A6}"/>
              </a:ext>
            </a:extLst>
          </p:cNvPr>
          <p:cNvSpPr txBox="1"/>
          <p:nvPr/>
        </p:nvSpPr>
        <p:spPr>
          <a:xfrm>
            <a:off x="803787" y="1805267"/>
            <a:ext cx="102363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Now we will Open a new Orange file to load the previously saved mode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Apply the model to new records without a target field to predict the outcomes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 figure below demonstrates the predictions generated by the model.</a:t>
            </a: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9468EDA4-24EA-D66D-EBA2-BA28010A6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r="2179" b="26327"/>
          <a:stretch/>
        </p:blipFill>
        <p:spPr>
          <a:xfrm>
            <a:off x="1625744" y="3780964"/>
            <a:ext cx="8849144" cy="297877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5315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06F6-AC69-7DBE-3B88-1332CA20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421F9915-8D9F-4253-EB9E-DE94F2187FAA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AC2F7-0379-5D44-5F8E-36FCE4F7CF78}"/>
              </a:ext>
            </a:extLst>
          </p:cNvPr>
          <p:cNvSpPr txBox="1"/>
          <p:nvPr/>
        </p:nvSpPr>
        <p:spPr>
          <a:xfrm>
            <a:off x="3134360" y="3947160"/>
            <a:ext cx="5923280" cy="199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60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pic>
        <p:nvPicPr>
          <p:cNvPr id="5" name="Graphic 4" descr="Images with solid fill">
            <a:extLst>
              <a:ext uri="{FF2B5EF4-FFF2-40B4-BE49-F238E27FC236}">
                <a16:creationId xmlns:a16="http://schemas.microsoft.com/office/drawing/2014/main" id="{C0EEE9FB-4493-61E8-0911-4EA6DC8C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873DB74-B511-3EA8-6319-5452BD7D2E1E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42605-A832-4DB9-1084-1E031019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3C5B23-DA03-DB22-DF8A-0D632235D6A9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C7FC8C35-96CF-D488-FDB1-64624FFF7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CDEC5-9955-12E2-F4D4-4FB910635572}"/>
              </a:ext>
            </a:extLst>
          </p:cNvPr>
          <p:cNvSpPr txBox="1"/>
          <p:nvPr/>
        </p:nvSpPr>
        <p:spPr>
          <a:xfrm>
            <a:off x="802640" y="694402"/>
            <a:ext cx="592328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kern="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</a:p>
        </p:txBody>
      </p:sp>
      <p:pic>
        <p:nvPicPr>
          <p:cNvPr id="4" name="Graphic 3" descr="Images with solid fill">
            <a:extLst>
              <a:ext uri="{FF2B5EF4-FFF2-40B4-BE49-F238E27FC236}">
                <a16:creationId xmlns:a16="http://schemas.microsoft.com/office/drawing/2014/main" id="{80604B72-E96F-CE87-B38B-0C4A5A01C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213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30F08-F045-6EC4-86D6-1FF0D30BE7AC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DEFE7286-6C5B-102F-C47A-D9F8A4AAF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2077401"/>
                  </p:ext>
                </p:extLst>
              </p:nvPr>
            </p:nvGraphicFramePr>
            <p:xfrm>
              <a:off x="1127750" y="2025650"/>
              <a:ext cx="3560148" cy="2002583"/>
            </p:xfrm>
            <a:graphic>
              <a:graphicData uri="http://schemas.microsoft.com/office/powerpoint/2016/sectionzoom">
                <psez:sectionZm>
                  <psez:sectionZmObj sectionId="{50A5893C-320E-4F7E-9DFA-050575E0F4DE}">
                    <psez:zmPr id="{389B4D61-61C7-4381-BCD2-B4EC068C3044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60148" cy="200258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EFE7286-6C5B-102F-C47A-D9F8A4AAF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7750" y="2025650"/>
                <a:ext cx="3560148" cy="2002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7FCDB609-EFCA-3702-6259-876EF75F8B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067712"/>
                  </p:ext>
                </p:extLst>
              </p:nvPr>
            </p:nvGraphicFramePr>
            <p:xfrm>
              <a:off x="5494551" y="4631690"/>
              <a:ext cx="3560140" cy="2002579"/>
            </p:xfrm>
            <a:graphic>
              <a:graphicData uri="http://schemas.microsoft.com/office/powerpoint/2016/sectionzoom">
                <psez:sectionZm>
                  <psez:sectionZmObj sectionId="{439AE47F-AB99-4EAD-B90D-310816317CBE}">
                    <psez:zmPr id="{9A5723CB-9A54-4E20-8D76-759AEE172A3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60140" cy="200257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FCDB609-EFCA-3702-6259-876EF75F8B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94551" y="4631690"/>
                <a:ext cx="3560140" cy="2002579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8E7AC1-C6CB-D791-F556-E7A82F37457F}"/>
              </a:ext>
            </a:extLst>
          </p:cNvPr>
          <p:cNvCxnSpPr>
            <a:cxnSpLocks/>
          </p:cNvCxnSpPr>
          <p:nvPr/>
        </p:nvCxnSpPr>
        <p:spPr>
          <a:xfrm>
            <a:off x="4034790" y="3737610"/>
            <a:ext cx="1886018" cy="1180390"/>
          </a:xfrm>
          <a:prstGeom prst="line">
            <a:avLst/>
          </a:prstGeom>
          <a:ln w="88900" cap="rnd">
            <a:solidFill>
              <a:schemeClr val="bg2">
                <a:lumMod val="9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8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13703-15B7-E7EE-15B3-F2B8C402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B8E3C1A8-AD74-F572-1C42-E496C32A3004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FE939-F4B1-7B94-ADF1-3685279CB183}"/>
              </a:ext>
            </a:extLst>
          </p:cNvPr>
          <p:cNvSpPr txBox="1"/>
          <p:nvPr/>
        </p:nvSpPr>
        <p:spPr>
          <a:xfrm>
            <a:off x="3533140" y="3551060"/>
            <a:ext cx="5125720" cy="298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60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60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&amp; Testing</a:t>
            </a:r>
            <a:r>
              <a:rPr lang="en-US" sz="60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kern="0" dirty="0">
              <a:solidFill>
                <a:schemeClr val="bg1"/>
              </a:solidFill>
              <a:effectLst/>
              <a:latin typeface="Britannic Bold" panose="020B09030607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3AF810D2-022F-7158-733F-189193B6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8818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9A97CA0-6F02-65AC-0EB5-20A6B4ADEA55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534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6DDC-6F42-3FA6-814F-9FF1A49C3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6FF236-47AB-9C15-4B34-4D6BFD731D5E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99471E8F-BEB1-B9FB-0F35-38B1620E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8547BECB-25C7-E7A0-F16F-0F45446D2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213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0A41E1-50C2-163B-03F3-0401C96C059C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F211F8-AD66-069C-975B-FEA9A74BF60A}"/>
              </a:ext>
            </a:extLst>
          </p:cNvPr>
          <p:cNvSpPr txBox="1"/>
          <p:nvPr/>
        </p:nvSpPr>
        <p:spPr>
          <a:xfrm>
            <a:off x="705562" y="696101"/>
            <a:ext cx="7089140" cy="64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sz="36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&amp; Testing</a:t>
            </a:r>
            <a:r>
              <a:rPr lang="en-US" sz="36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kern="0" dirty="0">
              <a:solidFill>
                <a:schemeClr val="bg1"/>
              </a:solidFill>
              <a:effectLst/>
              <a:latin typeface="Britannic Bold" panose="020B09030607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yellow circle with a black background and a picture&#10;&#10;Description automatically generated">
            <a:extLst>
              <a:ext uri="{FF2B5EF4-FFF2-40B4-BE49-F238E27FC236}">
                <a16:creationId xmlns:a16="http://schemas.microsoft.com/office/drawing/2014/main" id="{875211AD-49C8-B17A-0E21-478F2F21A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05" y="2876323"/>
            <a:ext cx="694996" cy="694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0474E-9EC1-696B-0351-902F62A01C74}"/>
              </a:ext>
            </a:extLst>
          </p:cNvPr>
          <p:cNvSpPr txBox="1"/>
          <p:nvPr/>
        </p:nvSpPr>
        <p:spPr>
          <a:xfrm>
            <a:off x="663707" y="3537004"/>
            <a:ext cx="6799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Before we train the data , we need to store the images as bits and bytes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01852-DC94-73CE-1D57-C3C794A4C5AC}"/>
              </a:ext>
            </a:extLst>
          </p:cNvPr>
          <p:cNvSpPr txBox="1"/>
          <p:nvPr/>
        </p:nvSpPr>
        <p:spPr>
          <a:xfrm>
            <a:off x="683260" y="1915681"/>
            <a:ext cx="9214300" cy="203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Training </a:t>
            </a:r>
            <a:endParaRPr lang="en-US" sz="26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purpose is to Prepare and T</a:t>
            </a:r>
            <a:r>
              <a:rPr lang="en-US" sz="2400" dirty="0">
                <a:solidFill>
                  <a:schemeClr val="bg1"/>
                </a:solidFill>
              </a:rPr>
              <a:t>rain the dataset before the prediction. </a:t>
            </a:r>
          </a:p>
          <a:p>
            <a:pPr marL="342900" lvl="0" indent="-342900">
              <a:lnSpc>
                <a:spcPct val="107000"/>
              </a:lnSpc>
              <a:spcBef>
                <a:spcPts val="8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A390DD-6545-2E60-FEF3-4A1EE230D3EE}"/>
              </a:ext>
            </a:extLst>
          </p:cNvPr>
          <p:cNvSpPr txBox="1"/>
          <p:nvPr/>
        </p:nvSpPr>
        <p:spPr>
          <a:xfrm>
            <a:off x="4892649" y="3917487"/>
            <a:ext cx="524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Now , we train it using models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305FFE-0B52-D970-8D05-E5C1CF833D7C}"/>
              </a:ext>
            </a:extLst>
          </p:cNvPr>
          <p:cNvSpPr txBox="1"/>
          <p:nvPr/>
        </p:nvSpPr>
        <p:spPr>
          <a:xfrm>
            <a:off x="705562" y="4685163"/>
            <a:ext cx="92747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 startAt="2"/>
            </a:pPr>
            <a:r>
              <a:rPr lang="en-US" sz="2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testing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test the training efficiency, we going to use </a:t>
            </a:r>
            <a:r>
              <a: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“Test and Score”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widget </a:t>
            </a:r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6" name="Picture 15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EA40A2D0-39B6-7A38-56AE-EC050A161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49147" r="52914" b="40781"/>
          <a:stretch/>
        </p:blipFill>
        <p:spPr>
          <a:xfrm>
            <a:off x="2527055" y="2876323"/>
            <a:ext cx="1100013" cy="759018"/>
          </a:xfrm>
          <a:prstGeom prst="rect">
            <a:avLst/>
          </a:prstGeom>
        </p:spPr>
      </p:pic>
      <p:pic>
        <p:nvPicPr>
          <p:cNvPr id="17" name="Picture 16" descr="A diagram of a network">
            <a:extLst>
              <a:ext uri="{FF2B5EF4-FFF2-40B4-BE49-F238E27FC236}">
                <a16:creationId xmlns:a16="http://schemas.microsoft.com/office/drawing/2014/main" id="{D6BB8230-B1F8-E80F-9295-2DBB61E903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4385"/>
          <a:stretch/>
        </p:blipFill>
        <p:spPr>
          <a:xfrm>
            <a:off x="11959055" y="1538868"/>
            <a:ext cx="5843008" cy="37802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1500000">
              <a:rot lat="0" lon="12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775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build="p"/>
      <p:bldP spid="13" grpId="0"/>
      <p:bldP spid="1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C62C4C32-9646-6624-4626-E099F1DF7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diagram of a network">
            <a:extLst>
              <a:ext uri="{FF2B5EF4-FFF2-40B4-BE49-F238E27FC236}">
                <a16:creationId xmlns:a16="http://schemas.microsoft.com/office/drawing/2014/main" id="{01FBDF86-E7FE-FF71-2B72-8E4C606E3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4385"/>
          <a:stretch/>
        </p:blipFill>
        <p:spPr>
          <a:xfrm>
            <a:off x="2479780" y="460733"/>
            <a:ext cx="9175874" cy="593653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LeftFacing" fov="1500000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0152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 and dots">
            <a:extLst>
              <a:ext uri="{FF2B5EF4-FFF2-40B4-BE49-F238E27FC236}">
                <a16:creationId xmlns:a16="http://schemas.microsoft.com/office/drawing/2014/main" id="{91DF9921-1718-E55D-9DFA-51229D306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diagram of a network">
            <a:extLst>
              <a:ext uri="{FF2B5EF4-FFF2-40B4-BE49-F238E27FC236}">
                <a16:creationId xmlns:a16="http://schemas.microsoft.com/office/drawing/2014/main" id="{FC0479BB-F4E1-9A88-0B30-22DCF8BA4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4385"/>
          <a:stretch/>
        </p:blipFill>
        <p:spPr>
          <a:xfrm>
            <a:off x="12474867" y="1538868"/>
            <a:ext cx="5843008" cy="37802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1500000">
              <a:rot lat="0" lon="12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D5D53-863C-876D-95C9-9B32257BB525}"/>
              </a:ext>
            </a:extLst>
          </p:cNvPr>
          <p:cNvSpPr txBox="1"/>
          <p:nvPr/>
        </p:nvSpPr>
        <p:spPr>
          <a:xfrm>
            <a:off x="1301862" y="595893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we notice from the figure below “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SVM”</a:t>
            </a: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model has the highest </a:t>
            </a:r>
            <a:r>
              <a:rPr lang="en-US" sz="24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“CA”</a:t>
            </a: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that’s why we will rely on this model in training the data.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7D00E9A6-8936-A8D6-3C05-B62EA9A85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58" y="1538868"/>
            <a:ext cx="4745578" cy="227109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E4F23EB-E13D-3CCA-88A8-BC2A8D93F26E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66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14C7-8A14-B81F-C584-24E83ABC6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79A2BAA-A0AA-6D4D-027D-9BEF72AEBD2B}"/>
              </a:ext>
            </a:extLst>
          </p:cNvPr>
          <p:cNvSpPr/>
          <p:nvPr/>
        </p:nvSpPr>
        <p:spPr>
          <a:xfrm>
            <a:off x="2796619" y="129619"/>
            <a:ext cx="6598763" cy="6598763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C63D7-265E-9E4D-559B-24BCE7963F0B}"/>
              </a:ext>
            </a:extLst>
          </p:cNvPr>
          <p:cNvSpPr txBox="1"/>
          <p:nvPr/>
        </p:nvSpPr>
        <p:spPr>
          <a:xfrm>
            <a:off x="3837940" y="3947160"/>
            <a:ext cx="4650740" cy="199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6000" kern="0" dirty="0">
                <a:solidFill>
                  <a:schemeClr val="bg1"/>
                </a:solidFill>
                <a:effectLst/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60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 </a:t>
            </a:r>
            <a:endParaRPr lang="en-US" sz="6000" kern="0" dirty="0">
              <a:solidFill>
                <a:schemeClr val="bg1"/>
              </a:solidFill>
              <a:effectLst/>
              <a:latin typeface="Britannic Bold" panose="020B09030607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A4E3C1A2-B438-9EB1-CA7B-D594016EE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5490" y="731520"/>
            <a:ext cx="3215640" cy="32156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BAD8B6-3659-3595-2C10-BAE877B69383}"/>
              </a:ext>
            </a:extLst>
          </p:cNvPr>
          <p:cNvCxnSpPr>
            <a:cxnSpLocks/>
          </p:cNvCxnSpPr>
          <p:nvPr/>
        </p:nvCxnSpPr>
        <p:spPr>
          <a:xfrm>
            <a:off x="525780" y="774871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diagram">
            <a:extLst>
              <a:ext uri="{FF2B5EF4-FFF2-40B4-BE49-F238E27FC236}">
                <a16:creationId xmlns:a16="http://schemas.microsoft.com/office/drawing/2014/main" id="{949773FB-1798-2C72-8702-F4A7400D8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9" y="3684295"/>
            <a:ext cx="6997741" cy="292843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LeftFacing" fov="1500000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7818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C7C0-EB63-81C3-0558-4318124B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8EB73B-7B4F-E12C-4AB2-0E71CB086476}"/>
              </a:ext>
            </a:extLst>
          </p:cNvPr>
          <p:cNvSpPr/>
          <p:nvPr/>
        </p:nvSpPr>
        <p:spPr>
          <a:xfrm>
            <a:off x="-1148861" y="-3641939"/>
            <a:ext cx="14489723" cy="14141879"/>
          </a:xfrm>
          <a:prstGeom prst="ellipse">
            <a:avLst/>
          </a:prstGeom>
          <a:solidFill>
            <a:srgbClr val="09121B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2B02051B-0320-4F15-82F2-D18F55391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10C31-DD55-2952-BFE2-16359B5D2E9C}"/>
              </a:ext>
            </a:extLst>
          </p:cNvPr>
          <p:cNvSpPr txBox="1"/>
          <p:nvPr/>
        </p:nvSpPr>
        <p:spPr>
          <a:xfrm>
            <a:off x="1437712" y="696101"/>
            <a:ext cx="4658288" cy="6429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kern="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36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3600" kern="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Clipboard Mixed with solid fill">
            <a:extLst>
              <a:ext uri="{FF2B5EF4-FFF2-40B4-BE49-F238E27FC236}">
                <a16:creationId xmlns:a16="http://schemas.microsoft.com/office/drawing/2014/main" id="{536D5B0D-D0F7-3944-67D4-1E868ED11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213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82053-52C5-8DFD-2537-256A2376EE24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17A0C6-E924-DA3B-27A8-9BF1D9E60E28}"/>
              </a:ext>
            </a:extLst>
          </p:cNvPr>
          <p:cNvSpPr txBox="1"/>
          <p:nvPr/>
        </p:nvSpPr>
        <p:spPr>
          <a:xfrm>
            <a:off x="743747" y="1878649"/>
            <a:ext cx="97660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Now that the data is fully trained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</a:t>
            </a:r>
            <a:r>
              <a:rPr lang="en-US" sz="2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 will use a different brain tumor image than those used during the training to detect the presence of a brain tumor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diagram of a diagram">
            <a:extLst>
              <a:ext uri="{FF2B5EF4-FFF2-40B4-BE49-F238E27FC236}">
                <a16:creationId xmlns:a16="http://schemas.microsoft.com/office/drawing/2014/main" id="{245D7AE8-06A6-520C-DFBE-8A5C96BB8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31" y="3092599"/>
            <a:ext cx="8411650" cy="352013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LeftFacing" fov="1500000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255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4BA1D-144A-F187-8639-B2CF7AA6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87" y="-173620"/>
            <a:ext cx="13498656" cy="7592993"/>
          </a:xfrm>
          <a:prstGeom prst="rect">
            <a:avLst/>
          </a:prstGeom>
        </p:spPr>
      </p:pic>
      <p:pic>
        <p:nvPicPr>
          <p:cNvPr id="85" name="Picture 8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C358CC7-ACE0-3322-EB32-E3E2D172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3" b="82714" l="10000" r="90000">
                        <a14:foregroundMark x1="30227" y1="13500" x2="34727" y2="9714"/>
                        <a14:foregroundMark x1="34727" y1="9714" x2="39227" y2="9643"/>
                        <a14:foregroundMark x1="39227" y1="9643" x2="48909" y2="12571"/>
                        <a14:backgroundMark x1="14227" y1="19286" x2="23682" y2="11500"/>
                        <a14:backgroundMark x1="23500" y1="17286" x2="23500" y2="17286"/>
                        <a14:backgroundMark x1="23500" y1="17286" x2="23500" y2="17286"/>
                        <a14:backgroundMark x1="23500" y1="17286" x2="23500" y2="1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599"/>
          <a:stretch/>
        </p:blipFill>
        <p:spPr>
          <a:xfrm>
            <a:off x="-1539660" y="1577375"/>
            <a:ext cx="10719277" cy="500921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Introduction to the project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5A532C4-F55B-9FF0-4DD5-241252EC11D6}"/>
              </a:ext>
            </a:extLst>
          </p:cNvPr>
          <p:cNvGrpSpPr/>
          <p:nvPr/>
        </p:nvGrpSpPr>
        <p:grpSpPr>
          <a:xfrm>
            <a:off x="6630755" y="3915631"/>
            <a:ext cx="3625535" cy="813252"/>
            <a:chOff x="7010400" y="2615748"/>
            <a:chExt cx="3625535" cy="81325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CDF7706-94A5-6816-A7D8-68A5C7D487F8}"/>
                </a:ext>
              </a:extLst>
            </p:cNvPr>
            <p:cNvGrpSpPr/>
            <p:nvPr/>
          </p:nvGrpSpPr>
          <p:grpSpPr>
            <a:xfrm>
              <a:off x="9511553" y="2615748"/>
              <a:ext cx="1124382" cy="813252"/>
              <a:chOff x="5236240" y="2093096"/>
              <a:chExt cx="2154752" cy="176681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6C26C06-65BB-F089-F6C4-3B822C6D3369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4EC9EC8-8D21-78FA-B7C6-E7156FC62621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800C7CF-85E4-9B85-801E-2B6CE361F865}"/>
                </a:ext>
              </a:extLst>
            </p:cNvPr>
            <p:cNvCxnSpPr>
              <a:cxnSpLocks/>
            </p:cNvCxnSpPr>
            <p:nvPr/>
          </p:nvCxnSpPr>
          <p:spPr>
            <a:xfrm>
              <a:off x="8261398" y="2947557"/>
              <a:ext cx="109398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3D90D83-E47A-DF99-299B-B0CC4A009FDB}"/>
                </a:ext>
              </a:extLst>
            </p:cNvPr>
            <p:cNvSpPr/>
            <p:nvPr/>
          </p:nvSpPr>
          <p:spPr>
            <a:xfrm>
              <a:off x="7010400" y="2625645"/>
              <a:ext cx="990212" cy="646331"/>
            </a:xfrm>
            <a:custGeom>
              <a:avLst/>
              <a:gdLst>
                <a:gd name="connsiteX0" fmla="*/ 160378 w 1325881"/>
                <a:gd name="connsiteY0" fmla="*/ 0 h 862358"/>
                <a:gd name="connsiteX1" fmla="*/ 190790 w 1325881"/>
                <a:gd name="connsiteY1" fmla="*/ 0 h 862358"/>
                <a:gd name="connsiteX2" fmla="*/ 221304 w 1325881"/>
                <a:gd name="connsiteY2" fmla="*/ 22137 h 862358"/>
                <a:gd name="connsiteX3" fmla="*/ 221304 w 1325881"/>
                <a:gd name="connsiteY3" fmla="*/ 76119 h 862358"/>
                <a:gd name="connsiteX4" fmla="*/ 292316 w 1325881"/>
                <a:gd name="connsiteY4" fmla="*/ 76119 h 862358"/>
                <a:gd name="connsiteX5" fmla="*/ 292316 w 1325881"/>
                <a:gd name="connsiteY5" fmla="*/ 22137 h 862358"/>
                <a:gd name="connsiteX6" fmla="*/ 322830 w 1325881"/>
                <a:gd name="connsiteY6" fmla="*/ 0 h 862358"/>
                <a:gd name="connsiteX7" fmla="*/ 353242 w 1325881"/>
                <a:gd name="connsiteY7" fmla="*/ 0 h 862358"/>
                <a:gd name="connsiteX8" fmla="*/ 383756 w 1325881"/>
                <a:gd name="connsiteY8" fmla="*/ 22137 h 862358"/>
                <a:gd name="connsiteX9" fmla="*/ 383756 w 1325881"/>
                <a:gd name="connsiteY9" fmla="*/ 76119 h 862358"/>
                <a:gd name="connsiteX10" fmla="*/ 454768 w 1325881"/>
                <a:gd name="connsiteY10" fmla="*/ 76119 h 862358"/>
                <a:gd name="connsiteX11" fmla="*/ 454768 w 1325881"/>
                <a:gd name="connsiteY11" fmla="*/ 22137 h 862358"/>
                <a:gd name="connsiteX12" fmla="*/ 485282 w 1325881"/>
                <a:gd name="connsiteY12" fmla="*/ 0 h 862358"/>
                <a:gd name="connsiteX13" fmla="*/ 515694 w 1325881"/>
                <a:gd name="connsiteY13" fmla="*/ 0 h 862358"/>
                <a:gd name="connsiteX14" fmla="*/ 546208 w 1325881"/>
                <a:gd name="connsiteY14" fmla="*/ 22137 h 862358"/>
                <a:gd name="connsiteX15" fmla="*/ 546208 w 1325881"/>
                <a:gd name="connsiteY15" fmla="*/ 76119 h 862358"/>
                <a:gd name="connsiteX16" fmla="*/ 617220 w 1325881"/>
                <a:gd name="connsiteY16" fmla="*/ 76119 h 862358"/>
                <a:gd name="connsiteX17" fmla="*/ 617220 w 1325881"/>
                <a:gd name="connsiteY17" fmla="*/ 22137 h 862358"/>
                <a:gd name="connsiteX18" fmla="*/ 647734 w 1325881"/>
                <a:gd name="connsiteY18" fmla="*/ 0 h 862358"/>
                <a:gd name="connsiteX19" fmla="*/ 678146 w 1325881"/>
                <a:gd name="connsiteY19" fmla="*/ 0 h 862358"/>
                <a:gd name="connsiteX20" fmla="*/ 708660 w 1325881"/>
                <a:gd name="connsiteY20" fmla="*/ 22137 h 862358"/>
                <a:gd name="connsiteX21" fmla="*/ 708660 w 1325881"/>
                <a:gd name="connsiteY21" fmla="*/ 76119 h 862358"/>
                <a:gd name="connsiteX22" fmla="*/ 779672 w 1325881"/>
                <a:gd name="connsiteY22" fmla="*/ 76119 h 862358"/>
                <a:gd name="connsiteX23" fmla="*/ 779672 w 1325881"/>
                <a:gd name="connsiteY23" fmla="*/ 22137 h 862358"/>
                <a:gd name="connsiteX24" fmla="*/ 810186 w 1325881"/>
                <a:gd name="connsiteY24" fmla="*/ 0 h 862358"/>
                <a:gd name="connsiteX25" fmla="*/ 840598 w 1325881"/>
                <a:gd name="connsiteY25" fmla="*/ 0 h 862358"/>
                <a:gd name="connsiteX26" fmla="*/ 871112 w 1325881"/>
                <a:gd name="connsiteY26" fmla="*/ 22137 h 862358"/>
                <a:gd name="connsiteX27" fmla="*/ 871112 w 1325881"/>
                <a:gd name="connsiteY27" fmla="*/ 76119 h 862358"/>
                <a:gd name="connsiteX28" fmla="*/ 942124 w 1325881"/>
                <a:gd name="connsiteY28" fmla="*/ 76119 h 862358"/>
                <a:gd name="connsiteX29" fmla="*/ 942124 w 1325881"/>
                <a:gd name="connsiteY29" fmla="*/ 22137 h 862358"/>
                <a:gd name="connsiteX30" fmla="*/ 972638 w 1325881"/>
                <a:gd name="connsiteY30" fmla="*/ 0 h 862358"/>
                <a:gd name="connsiteX31" fmla="*/ 1003050 w 1325881"/>
                <a:gd name="connsiteY31" fmla="*/ 0 h 862358"/>
                <a:gd name="connsiteX32" fmla="*/ 1033564 w 1325881"/>
                <a:gd name="connsiteY32" fmla="*/ 22137 h 862358"/>
                <a:gd name="connsiteX33" fmla="*/ 1033564 w 1325881"/>
                <a:gd name="connsiteY33" fmla="*/ 76119 h 862358"/>
                <a:gd name="connsiteX34" fmla="*/ 1104576 w 1325881"/>
                <a:gd name="connsiteY34" fmla="*/ 76119 h 862358"/>
                <a:gd name="connsiteX35" fmla="*/ 1104576 w 1325881"/>
                <a:gd name="connsiteY35" fmla="*/ 22137 h 862358"/>
                <a:gd name="connsiteX36" fmla="*/ 1135090 w 1325881"/>
                <a:gd name="connsiteY36" fmla="*/ 0 h 862358"/>
                <a:gd name="connsiteX37" fmla="*/ 1165502 w 1325881"/>
                <a:gd name="connsiteY37" fmla="*/ 0 h 862358"/>
                <a:gd name="connsiteX38" fmla="*/ 1196016 w 1325881"/>
                <a:gd name="connsiteY38" fmla="*/ 22137 h 862358"/>
                <a:gd name="connsiteX39" fmla="*/ 1196016 w 1325881"/>
                <a:gd name="connsiteY39" fmla="*/ 76119 h 862358"/>
                <a:gd name="connsiteX40" fmla="*/ 1285404 w 1325881"/>
                <a:gd name="connsiteY40" fmla="*/ 76119 h 862358"/>
                <a:gd name="connsiteX41" fmla="*/ 1325881 w 1325881"/>
                <a:gd name="connsiteY41" fmla="*/ 116596 h 862358"/>
                <a:gd name="connsiteX42" fmla="*/ 1325881 w 1325881"/>
                <a:gd name="connsiteY42" fmla="*/ 745763 h 862358"/>
                <a:gd name="connsiteX43" fmla="*/ 1285404 w 1325881"/>
                <a:gd name="connsiteY43" fmla="*/ 786240 h 862358"/>
                <a:gd name="connsiteX44" fmla="*/ 1196016 w 1325881"/>
                <a:gd name="connsiteY44" fmla="*/ 786240 h 862358"/>
                <a:gd name="connsiteX45" fmla="*/ 1196016 w 1325881"/>
                <a:gd name="connsiteY45" fmla="*/ 840222 h 862358"/>
                <a:gd name="connsiteX46" fmla="*/ 1165502 w 1325881"/>
                <a:gd name="connsiteY46" fmla="*/ 862358 h 862358"/>
                <a:gd name="connsiteX47" fmla="*/ 1135090 w 1325881"/>
                <a:gd name="connsiteY47" fmla="*/ 862358 h 862358"/>
                <a:gd name="connsiteX48" fmla="*/ 1104576 w 1325881"/>
                <a:gd name="connsiteY48" fmla="*/ 840222 h 862358"/>
                <a:gd name="connsiteX49" fmla="*/ 1104576 w 1325881"/>
                <a:gd name="connsiteY49" fmla="*/ 786240 h 862358"/>
                <a:gd name="connsiteX50" fmla="*/ 1033564 w 1325881"/>
                <a:gd name="connsiteY50" fmla="*/ 786240 h 862358"/>
                <a:gd name="connsiteX51" fmla="*/ 1033564 w 1325881"/>
                <a:gd name="connsiteY51" fmla="*/ 840222 h 862358"/>
                <a:gd name="connsiteX52" fmla="*/ 1003050 w 1325881"/>
                <a:gd name="connsiteY52" fmla="*/ 862358 h 862358"/>
                <a:gd name="connsiteX53" fmla="*/ 972638 w 1325881"/>
                <a:gd name="connsiteY53" fmla="*/ 862358 h 862358"/>
                <a:gd name="connsiteX54" fmla="*/ 942124 w 1325881"/>
                <a:gd name="connsiteY54" fmla="*/ 840222 h 862358"/>
                <a:gd name="connsiteX55" fmla="*/ 942124 w 1325881"/>
                <a:gd name="connsiteY55" fmla="*/ 786240 h 862358"/>
                <a:gd name="connsiteX56" fmla="*/ 871112 w 1325881"/>
                <a:gd name="connsiteY56" fmla="*/ 786240 h 862358"/>
                <a:gd name="connsiteX57" fmla="*/ 871112 w 1325881"/>
                <a:gd name="connsiteY57" fmla="*/ 840222 h 862358"/>
                <a:gd name="connsiteX58" fmla="*/ 840598 w 1325881"/>
                <a:gd name="connsiteY58" fmla="*/ 862358 h 862358"/>
                <a:gd name="connsiteX59" fmla="*/ 810186 w 1325881"/>
                <a:gd name="connsiteY59" fmla="*/ 862358 h 862358"/>
                <a:gd name="connsiteX60" fmla="*/ 779672 w 1325881"/>
                <a:gd name="connsiteY60" fmla="*/ 840222 h 862358"/>
                <a:gd name="connsiteX61" fmla="*/ 779672 w 1325881"/>
                <a:gd name="connsiteY61" fmla="*/ 786240 h 862358"/>
                <a:gd name="connsiteX62" fmla="*/ 708660 w 1325881"/>
                <a:gd name="connsiteY62" fmla="*/ 786240 h 862358"/>
                <a:gd name="connsiteX63" fmla="*/ 708660 w 1325881"/>
                <a:gd name="connsiteY63" fmla="*/ 840222 h 862358"/>
                <a:gd name="connsiteX64" fmla="*/ 678146 w 1325881"/>
                <a:gd name="connsiteY64" fmla="*/ 862358 h 862358"/>
                <a:gd name="connsiteX65" fmla="*/ 647734 w 1325881"/>
                <a:gd name="connsiteY65" fmla="*/ 862358 h 862358"/>
                <a:gd name="connsiteX66" fmla="*/ 617220 w 1325881"/>
                <a:gd name="connsiteY66" fmla="*/ 840222 h 862358"/>
                <a:gd name="connsiteX67" fmla="*/ 617220 w 1325881"/>
                <a:gd name="connsiteY67" fmla="*/ 786240 h 862358"/>
                <a:gd name="connsiteX68" fmla="*/ 546208 w 1325881"/>
                <a:gd name="connsiteY68" fmla="*/ 786240 h 862358"/>
                <a:gd name="connsiteX69" fmla="*/ 546208 w 1325881"/>
                <a:gd name="connsiteY69" fmla="*/ 840222 h 862358"/>
                <a:gd name="connsiteX70" fmla="*/ 515694 w 1325881"/>
                <a:gd name="connsiteY70" fmla="*/ 862358 h 862358"/>
                <a:gd name="connsiteX71" fmla="*/ 485282 w 1325881"/>
                <a:gd name="connsiteY71" fmla="*/ 862358 h 862358"/>
                <a:gd name="connsiteX72" fmla="*/ 454768 w 1325881"/>
                <a:gd name="connsiteY72" fmla="*/ 840222 h 862358"/>
                <a:gd name="connsiteX73" fmla="*/ 454768 w 1325881"/>
                <a:gd name="connsiteY73" fmla="*/ 786240 h 862358"/>
                <a:gd name="connsiteX74" fmla="*/ 383756 w 1325881"/>
                <a:gd name="connsiteY74" fmla="*/ 786240 h 862358"/>
                <a:gd name="connsiteX75" fmla="*/ 383756 w 1325881"/>
                <a:gd name="connsiteY75" fmla="*/ 840222 h 862358"/>
                <a:gd name="connsiteX76" fmla="*/ 353242 w 1325881"/>
                <a:gd name="connsiteY76" fmla="*/ 862358 h 862358"/>
                <a:gd name="connsiteX77" fmla="*/ 322830 w 1325881"/>
                <a:gd name="connsiteY77" fmla="*/ 862358 h 862358"/>
                <a:gd name="connsiteX78" fmla="*/ 292316 w 1325881"/>
                <a:gd name="connsiteY78" fmla="*/ 840222 h 862358"/>
                <a:gd name="connsiteX79" fmla="*/ 292316 w 1325881"/>
                <a:gd name="connsiteY79" fmla="*/ 786240 h 862358"/>
                <a:gd name="connsiteX80" fmla="*/ 221304 w 1325881"/>
                <a:gd name="connsiteY80" fmla="*/ 786240 h 862358"/>
                <a:gd name="connsiteX81" fmla="*/ 221304 w 1325881"/>
                <a:gd name="connsiteY81" fmla="*/ 840222 h 862358"/>
                <a:gd name="connsiteX82" fmla="*/ 190790 w 1325881"/>
                <a:gd name="connsiteY82" fmla="*/ 862358 h 862358"/>
                <a:gd name="connsiteX83" fmla="*/ 160378 w 1325881"/>
                <a:gd name="connsiteY83" fmla="*/ 862358 h 862358"/>
                <a:gd name="connsiteX84" fmla="*/ 129864 w 1325881"/>
                <a:gd name="connsiteY84" fmla="*/ 840222 h 862358"/>
                <a:gd name="connsiteX85" fmla="*/ 129864 w 1325881"/>
                <a:gd name="connsiteY85" fmla="*/ 786240 h 862358"/>
                <a:gd name="connsiteX86" fmla="*/ 40477 w 1325881"/>
                <a:gd name="connsiteY86" fmla="*/ 786240 h 862358"/>
                <a:gd name="connsiteX87" fmla="*/ 0 w 1325881"/>
                <a:gd name="connsiteY87" fmla="*/ 745763 h 862358"/>
                <a:gd name="connsiteX88" fmla="*/ 0 w 1325881"/>
                <a:gd name="connsiteY88" fmla="*/ 116596 h 862358"/>
                <a:gd name="connsiteX89" fmla="*/ 40477 w 1325881"/>
                <a:gd name="connsiteY89" fmla="*/ 76119 h 862358"/>
                <a:gd name="connsiteX90" fmla="*/ 129864 w 1325881"/>
                <a:gd name="connsiteY90" fmla="*/ 76119 h 862358"/>
                <a:gd name="connsiteX91" fmla="*/ 129864 w 1325881"/>
                <a:gd name="connsiteY91" fmla="*/ 22137 h 862358"/>
                <a:gd name="connsiteX92" fmla="*/ 160378 w 1325881"/>
                <a:gd name="connsiteY92" fmla="*/ 0 h 86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325881" h="862358">
                  <a:moveTo>
                    <a:pt x="160378" y="0"/>
                  </a:moveTo>
                  <a:lnTo>
                    <a:pt x="190790" y="0"/>
                  </a:lnTo>
                  <a:cubicBezTo>
                    <a:pt x="207642" y="0"/>
                    <a:pt x="221304" y="9911"/>
                    <a:pt x="221304" y="22137"/>
                  </a:cubicBezTo>
                  <a:lnTo>
                    <a:pt x="221304" y="76119"/>
                  </a:lnTo>
                  <a:lnTo>
                    <a:pt x="292316" y="76119"/>
                  </a:lnTo>
                  <a:lnTo>
                    <a:pt x="292316" y="22137"/>
                  </a:lnTo>
                  <a:cubicBezTo>
                    <a:pt x="292316" y="9911"/>
                    <a:pt x="305978" y="0"/>
                    <a:pt x="322830" y="0"/>
                  </a:cubicBezTo>
                  <a:lnTo>
                    <a:pt x="353242" y="0"/>
                  </a:lnTo>
                  <a:cubicBezTo>
                    <a:pt x="370094" y="0"/>
                    <a:pt x="383756" y="9911"/>
                    <a:pt x="383756" y="22137"/>
                  </a:cubicBezTo>
                  <a:lnTo>
                    <a:pt x="383756" y="76119"/>
                  </a:lnTo>
                  <a:lnTo>
                    <a:pt x="454768" y="76119"/>
                  </a:lnTo>
                  <a:lnTo>
                    <a:pt x="454768" y="22137"/>
                  </a:lnTo>
                  <a:cubicBezTo>
                    <a:pt x="454768" y="9911"/>
                    <a:pt x="468430" y="0"/>
                    <a:pt x="485282" y="0"/>
                  </a:cubicBezTo>
                  <a:lnTo>
                    <a:pt x="515694" y="0"/>
                  </a:lnTo>
                  <a:cubicBezTo>
                    <a:pt x="532546" y="0"/>
                    <a:pt x="546208" y="9911"/>
                    <a:pt x="546208" y="22137"/>
                  </a:cubicBezTo>
                  <a:lnTo>
                    <a:pt x="546208" y="76119"/>
                  </a:lnTo>
                  <a:lnTo>
                    <a:pt x="617220" y="76119"/>
                  </a:lnTo>
                  <a:lnTo>
                    <a:pt x="617220" y="22137"/>
                  </a:lnTo>
                  <a:cubicBezTo>
                    <a:pt x="617220" y="9911"/>
                    <a:pt x="630882" y="0"/>
                    <a:pt x="647734" y="0"/>
                  </a:cubicBezTo>
                  <a:lnTo>
                    <a:pt x="678146" y="0"/>
                  </a:lnTo>
                  <a:cubicBezTo>
                    <a:pt x="694998" y="0"/>
                    <a:pt x="708660" y="9911"/>
                    <a:pt x="708660" y="22137"/>
                  </a:cubicBezTo>
                  <a:lnTo>
                    <a:pt x="708660" y="76119"/>
                  </a:lnTo>
                  <a:lnTo>
                    <a:pt x="779672" y="76119"/>
                  </a:lnTo>
                  <a:lnTo>
                    <a:pt x="779672" y="22137"/>
                  </a:lnTo>
                  <a:cubicBezTo>
                    <a:pt x="779672" y="9911"/>
                    <a:pt x="793334" y="0"/>
                    <a:pt x="810186" y="0"/>
                  </a:cubicBezTo>
                  <a:lnTo>
                    <a:pt x="840598" y="0"/>
                  </a:lnTo>
                  <a:cubicBezTo>
                    <a:pt x="857450" y="0"/>
                    <a:pt x="871112" y="9911"/>
                    <a:pt x="871112" y="22137"/>
                  </a:cubicBezTo>
                  <a:lnTo>
                    <a:pt x="871112" y="76119"/>
                  </a:lnTo>
                  <a:lnTo>
                    <a:pt x="942124" y="76119"/>
                  </a:lnTo>
                  <a:lnTo>
                    <a:pt x="942124" y="22137"/>
                  </a:lnTo>
                  <a:cubicBezTo>
                    <a:pt x="942124" y="9911"/>
                    <a:pt x="955786" y="0"/>
                    <a:pt x="972638" y="0"/>
                  </a:cubicBezTo>
                  <a:lnTo>
                    <a:pt x="1003050" y="0"/>
                  </a:lnTo>
                  <a:cubicBezTo>
                    <a:pt x="1019902" y="0"/>
                    <a:pt x="1033564" y="9911"/>
                    <a:pt x="1033564" y="22137"/>
                  </a:cubicBezTo>
                  <a:lnTo>
                    <a:pt x="1033564" y="76119"/>
                  </a:lnTo>
                  <a:lnTo>
                    <a:pt x="1104576" y="76119"/>
                  </a:lnTo>
                  <a:lnTo>
                    <a:pt x="1104576" y="22137"/>
                  </a:lnTo>
                  <a:cubicBezTo>
                    <a:pt x="1104576" y="9911"/>
                    <a:pt x="1118238" y="0"/>
                    <a:pt x="1135090" y="0"/>
                  </a:cubicBezTo>
                  <a:lnTo>
                    <a:pt x="1165502" y="0"/>
                  </a:lnTo>
                  <a:cubicBezTo>
                    <a:pt x="1182354" y="0"/>
                    <a:pt x="1196016" y="9911"/>
                    <a:pt x="1196016" y="22137"/>
                  </a:cubicBezTo>
                  <a:lnTo>
                    <a:pt x="1196016" y="76119"/>
                  </a:lnTo>
                  <a:lnTo>
                    <a:pt x="1285404" y="76119"/>
                  </a:lnTo>
                  <a:cubicBezTo>
                    <a:pt x="1307759" y="76119"/>
                    <a:pt x="1325881" y="94241"/>
                    <a:pt x="1325881" y="116596"/>
                  </a:cubicBezTo>
                  <a:lnTo>
                    <a:pt x="1325881" y="745763"/>
                  </a:lnTo>
                  <a:cubicBezTo>
                    <a:pt x="1325881" y="768118"/>
                    <a:pt x="1307759" y="786240"/>
                    <a:pt x="1285404" y="786240"/>
                  </a:cubicBezTo>
                  <a:lnTo>
                    <a:pt x="1196016" y="786240"/>
                  </a:lnTo>
                  <a:lnTo>
                    <a:pt x="1196016" y="840222"/>
                  </a:lnTo>
                  <a:cubicBezTo>
                    <a:pt x="1196016" y="852447"/>
                    <a:pt x="1182354" y="862358"/>
                    <a:pt x="1165502" y="862358"/>
                  </a:cubicBezTo>
                  <a:lnTo>
                    <a:pt x="1135090" y="862358"/>
                  </a:lnTo>
                  <a:cubicBezTo>
                    <a:pt x="1118238" y="862358"/>
                    <a:pt x="1104576" y="852447"/>
                    <a:pt x="1104576" y="840222"/>
                  </a:cubicBezTo>
                  <a:lnTo>
                    <a:pt x="1104576" y="786240"/>
                  </a:lnTo>
                  <a:lnTo>
                    <a:pt x="1033564" y="786240"/>
                  </a:lnTo>
                  <a:lnTo>
                    <a:pt x="1033564" y="840222"/>
                  </a:lnTo>
                  <a:cubicBezTo>
                    <a:pt x="1033564" y="852447"/>
                    <a:pt x="1019902" y="862358"/>
                    <a:pt x="1003050" y="862358"/>
                  </a:cubicBezTo>
                  <a:lnTo>
                    <a:pt x="972638" y="862358"/>
                  </a:lnTo>
                  <a:cubicBezTo>
                    <a:pt x="955786" y="862358"/>
                    <a:pt x="942124" y="852447"/>
                    <a:pt x="942124" y="840222"/>
                  </a:cubicBezTo>
                  <a:lnTo>
                    <a:pt x="942124" y="786240"/>
                  </a:lnTo>
                  <a:lnTo>
                    <a:pt x="871112" y="786240"/>
                  </a:lnTo>
                  <a:lnTo>
                    <a:pt x="871112" y="840222"/>
                  </a:lnTo>
                  <a:cubicBezTo>
                    <a:pt x="871112" y="852447"/>
                    <a:pt x="857450" y="862358"/>
                    <a:pt x="840598" y="862358"/>
                  </a:cubicBezTo>
                  <a:lnTo>
                    <a:pt x="810186" y="862358"/>
                  </a:lnTo>
                  <a:cubicBezTo>
                    <a:pt x="793334" y="862358"/>
                    <a:pt x="779672" y="852447"/>
                    <a:pt x="779672" y="840222"/>
                  </a:cubicBezTo>
                  <a:lnTo>
                    <a:pt x="779672" y="786240"/>
                  </a:lnTo>
                  <a:lnTo>
                    <a:pt x="708660" y="786240"/>
                  </a:lnTo>
                  <a:lnTo>
                    <a:pt x="708660" y="840222"/>
                  </a:lnTo>
                  <a:cubicBezTo>
                    <a:pt x="708660" y="852447"/>
                    <a:pt x="694998" y="862358"/>
                    <a:pt x="678146" y="862358"/>
                  </a:cubicBezTo>
                  <a:lnTo>
                    <a:pt x="647734" y="862358"/>
                  </a:lnTo>
                  <a:cubicBezTo>
                    <a:pt x="630882" y="862358"/>
                    <a:pt x="617220" y="852447"/>
                    <a:pt x="617220" y="840222"/>
                  </a:cubicBezTo>
                  <a:lnTo>
                    <a:pt x="617220" y="786240"/>
                  </a:lnTo>
                  <a:lnTo>
                    <a:pt x="546208" y="786240"/>
                  </a:lnTo>
                  <a:lnTo>
                    <a:pt x="546208" y="840222"/>
                  </a:lnTo>
                  <a:cubicBezTo>
                    <a:pt x="546208" y="852447"/>
                    <a:pt x="532546" y="862358"/>
                    <a:pt x="515694" y="862358"/>
                  </a:cubicBezTo>
                  <a:lnTo>
                    <a:pt x="485282" y="862358"/>
                  </a:lnTo>
                  <a:cubicBezTo>
                    <a:pt x="468430" y="862358"/>
                    <a:pt x="454768" y="852447"/>
                    <a:pt x="454768" y="840222"/>
                  </a:cubicBezTo>
                  <a:lnTo>
                    <a:pt x="454768" y="786240"/>
                  </a:lnTo>
                  <a:lnTo>
                    <a:pt x="383756" y="786240"/>
                  </a:lnTo>
                  <a:lnTo>
                    <a:pt x="383756" y="840222"/>
                  </a:lnTo>
                  <a:cubicBezTo>
                    <a:pt x="383756" y="852447"/>
                    <a:pt x="370094" y="862358"/>
                    <a:pt x="353242" y="862358"/>
                  </a:cubicBezTo>
                  <a:lnTo>
                    <a:pt x="322830" y="862358"/>
                  </a:lnTo>
                  <a:cubicBezTo>
                    <a:pt x="305978" y="862358"/>
                    <a:pt x="292316" y="852447"/>
                    <a:pt x="292316" y="840222"/>
                  </a:cubicBezTo>
                  <a:lnTo>
                    <a:pt x="292316" y="786240"/>
                  </a:lnTo>
                  <a:lnTo>
                    <a:pt x="221304" y="786240"/>
                  </a:lnTo>
                  <a:lnTo>
                    <a:pt x="221304" y="840222"/>
                  </a:lnTo>
                  <a:cubicBezTo>
                    <a:pt x="221304" y="852447"/>
                    <a:pt x="207642" y="862358"/>
                    <a:pt x="190790" y="862358"/>
                  </a:cubicBezTo>
                  <a:lnTo>
                    <a:pt x="160378" y="862358"/>
                  </a:lnTo>
                  <a:cubicBezTo>
                    <a:pt x="143526" y="862358"/>
                    <a:pt x="129864" y="852447"/>
                    <a:pt x="129864" y="840222"/>
                  </a:cubicBezTo>
                  <a:lnTo>
                    <a:pt x="129864" y="786240"/>
                  </a:lnTo>
                  <a:lnTo>
                    <a:pt x="40477" y="786240"/>
                  </a:lnTo>
                  <a:cubicBezTo>
                    <a:pt x="18122" y="786240"/>
                    <a:pt x="0" y="768118"/>
                    <a:pt x="0" y="745763"/>
                  </a:cubicBezTo>
                  <a:lnTo>
                    <a:pt x="0" y="116596"/>
                  </a:lnTo>
                  <a:cubicBezTo>
                    <a:pt x="0" y="94241"/>
                    <a:pt x="18122" y="76119"/>
                    <a:pt x="40477" y="76119"/>
                  </a:cubicBezTo>
                  <a:lnTo>
                    <a:pt x="129864" y="76119"/>
                  </a:lnTo>
                  <a:lnTo>
                    <a:pt x="129864" y="22137"/>
                  </a:lnTo>
                  <a:cubicBezTo>
                    <a:pt x="129864" y="9911"/>
                    <a:pt x="143526" y="0"/>
                    <a:pt x="160378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6110127" y="1424152"/>
            <a:ext cx="5890592" cy="2785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sz="1600" dirty="0">
                <a:solidFill>
                  <a:schemeClr val="bg1"/>
                </a:solidFill>
              </a:rPr>
              <a:t>This project develops a machine learning model to predict </a:t>
            </a:r>
            <a:r>
              <a:rPr lang="en-US" sz="1600" b="1" dirty="0">
                <a:solidFill>
                  <a:schemeClr val="bg1"/>
                </a:solidFill>
              </a:rPr>
              <a:t>The loan approval classification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b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The Brain Tumor</a:t>
            </a:r>
            <a:r>
              <a:rPr lang="en-US" sz="16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 Image Dataset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Our purpose </a:t>
            </a: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US" sz="16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it to predict whether a loan application will be approved or rejected and identifying brain tumors from a collection of MRI scans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By analyzing the dataset and training it  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09E67B-AAE4-D306-12C4-4CFCFC22799B}"/>
              </a:ext>
            </a:extLst>
          </p:cNvPr>
          <p:cNvSpPr/>
          <p:nvPr/>
        </p:nvSpPr>
        <p:spPr>
          <a:xfrm>
            <a:off x="-9494490" y="-4972381"/>
            <a:ext cx="31209234" cy="17268266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solidFill>
              <a:schemeClr val="accent6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">
            <a:extLst>
              <a:ext uri="{FF2B5EF4-FFF2-40B4-BE49-F238E27FC236}">
                <a16:creationId xmlns:a16="http://schemas.microsoft.com/office/drawing/2014/main" id="{8CB6D8AC-7B02-ECF9-8EF0-CB41ADDB4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9" y="3652407"/>
            <a:ext cx="7073941" cy="296032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LeftFacing" fov="1500000">
              <a:rot lat="0" lon="1800000" rev="0"/>
            </a:camera>
            <a:lightRig rig="threePt" dir="t"/>
          </a:scene3d>
        </p:spPr>
      </p:pic>
      <p:pic>
        <p:nvPicPr>
          <p:cNvPr id="4" name="Picture 3" descr="A blue background with white lines and dots&#10;&#10;Description automatically generated">
            <a:extLst>
              <a:ext uri="{FF2B5EF4-FFF2-40B4-BE49-F238E27FC236}">
                <a16:creationId xmlns:a16="http://schemas.microsoft.com/office/drawing/2014/main" id="{AC598A5B-50F2-D150-64CE-A5D408B6A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07" t="7110" r="7738" b="97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E4B6C-D04C-00A6-EC6C-FAD353F78888}"/>
              </a:ext>
            </a:extLst>
          </p:cNvPr>
          <p:cNvSpPr txBox="1"/>
          <p:nvPr/>
        </p:nvSpPr>
        <p:spPr>
          <a:xfrm>
            <a:off x="1437712" y="696101"/>
            <a:ext cx="4658288" cy="64293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kern="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3600" kern="0" dirty="0">
                <a:solidFill>
                  <a:schemeClr val="bg1"/>
                </a:solidFill>
                <a:latin typeface="Britannic Bold" panose="020B09030607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3600" kern="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Clipboard Mixed with solid fill">
            <a:extLst>
              <a:ext uri="{FF2B5EF4-FFF2-40B4-BE49-F238E27FC236}">
                <a16:creationId xmlns:a16="http://schemas.microsoft.com/office/drawing/2014/main" id="{1A0FDD84-A979-01AF-93AD-9E5247ADC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2136" y="351944"/>
            <a:ext cx="1331248" cy="133124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7ECB4-0E32-161B-020F-5D52F9D142F1}"/>
              </a:ext>
            </a:extLst>
          </p:cNvPr>
          <p:cNvCxnSpPr>
            <a:cxnSpLocks/>
          </p:cNvCxnSpPr>
          <p:nvPr/>
        </p:nvCxnSpPr>
        <p:spPr>
          <a:xfrm>
            <a:off x="525780" y="1698432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5075F-ED8A-6147-1F6E-128793B58E02}"/>
              </a:ext>
            </a:extLst>
          </p:cNvPr>
          <p:cNvSpPr txBox="1"/>
          <p:nvPr/>
        </p:nvSpPr>
        <p:spPr>
          <a:xfrm>
            <a:off x="462136" y="1769284"/>
            <a:ext cx="1046988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We connected the 'Predictions' widget to the 'SVM' model (Highest “CA”)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Then linked it to the new images and connected the predictions to the 'Image Grid' to visualize the results.</a:t>
            </a:r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5B0F30E3-5BFA-0125-9B18-3E73B7E0ED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6096000" y="3037466"/>
            <a:ext cx="4109720" cy="3691580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8B9CD-35C8-BC9F-B2EC-959AE127745D}"/>
              </a:ext>
            </a:extLst>
          </p:cNvPr>
          <p:cNvCxnSpPr>
            <a:cxnSpLocks/>
          </p:cNvCxnSpPr>
          <p:nvPr/>
        </p:nvCxnSpPr>
        <p:spPr>
          <a:xfrm>
            <a:off x="-11928593" y="830331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48C65E-3525-D159-393F-9DE46EC1D35B}"/>
              </a:ext>
            </a:extLst>
          </p:cNvPr>
          <p:cNvGrpSpPr/>
          <p:nvPr/>
        </p:nvGrpSpPr>
        <p:grpSpPr>
          <a:xfrm>
            <a:off x="-6976448" y="1353054"/>
            <a:ext cx="6759615" cy="4664598"/>
            <a:chOff x="2569579" y="1455517"/>
            <a:chExt cx="6759615" cy="4664598"/>
          </a:xfrm>
          <a:scene3d>
            <a:camera prst="perspectiveFront" fov="3300000">
              <a:rot lat="0" lon="19800000" rev="60000"/>
            </a:camera>
            <a:lightRig rig="harsh" dir="t">
              <a:rot lat="0" lon="0" rev="3000000"/>
            </a:lightRig>
          </a:scene3d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C0D5B-8211-1485-BD33-629F2577C660}"/>
                </a:ext>
              </a:extLst>
            </p:cNvPr>
            <p:cNvSpPr/>
            <p:nvPr/>
          </p:nvSpPr>
          <p:spPr>
            <a:xfrm>
              <a:off x="2569579" y="1455517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3E68B-27CC-368B-32C5-4EFF1C46AC68}"/>
                </a:ext>
              </a:extLst>
            </p:cNvPr>
            <p:cNvSpPr txBox="1"/>
            <p:nvPr/>
          </p:nvSpPr>
          <p:spPr>
            <a:xfrm>
              <a:off x="2712332" y="1595800"/>
              <a:ext cx="6474107" cy="430887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Loan Approval Classification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We analyzed a dataset to build a model that can predict loan approval decisions.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 Key insights included: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Balanced Dataset: 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52% of instances were labeled as "NO" and 48% as "YES".	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Preparing The Data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Missing values were imputed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normalized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Outliers were removed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sampled into training and prediction sets 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Testing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 We used several models, with Gradient Boosting showing the highest accuracy.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This model was then used for predictions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23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lines">
            <a:extLst>
              <a:ext uri="{FF2B5EF4-FFF2-40B4-BE49-F238E27FC236}">
                <a16:creationId xmlns:a16="http://schemas.microsoft.com/office/drawing/2014/main" id="{331C808F-484E-E6DA-2D7C-A36A29D4C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3F1297B-95D1-3F38-ADD5-E60B0D36F36A}"/>
              </a:ext>
            </a:extLst>
          </p:cNvPr>
          <p:cNvGrpSpPr/>
          <p:nvPr/>
        </p:nvGrpSpPr>
        <p:grpSpPr>
          <a:xfrm>
            <a:off x="2411392" y="1353054"/>
            <a:ext cx="6759615" cy="4664598"/>
            <a:chOff x="2569579" y="1455517"/>
            <a:chExt cx="6759615" cy="4664598"/>
          </a:xfrm>
          <a:scene3d>
            <a:camera prst="perspectiveFront" fov="3300000">
              <a:rot lat="0" lon="19800000" rev="60000"/>
            </a:camera>
            <a:lightRig rig="harsh" dir="t">
              <a:rot lat="0" lon="0" rev="3000000"/>
            </a:lightRig>
          </a:scene3d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1F68C3-629B-FFBB-7729-E0491FCFD69A}"/>
                </a:ext>
              </a:extLst>
            </p:cNvPr>
            <p:cNvSpPr/>
            <p:nvPr/>
          </p:nvSpPr>
          <p:spPr>
            <a:xfrm>
              <a:off x="2569579" y="1455517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052255-5D05-01E6-996F-2F644905063D}"/>
                </a:ext>
              </a:extLst>
            </p:cNvPr>
            <p:cNvSpPr txBox="1"/>
            <p:nvPr/>
          </p:nvSpPr>
          <p:spPr>
            <a:xfrm>
              <a:off x="2712332" y="1595800"/>
              <a:ext cx="6474107" cy="430887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Loan Approval Classification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We analyzed a dataset to build a model that can predict loan approval decisions.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 Key insights included: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Balanced Dataset: 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52% of instances were labeled as "NO" and 48% as "YES".	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Preparing The Data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Missing values were imputed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normalized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Outliers were removed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sampled into training and prediction sets 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Testing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 We used several models, with Gradient Boosting showing the highest accuracy.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This model was then used for predictions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0E0ED0-CB36-B82A-05BA-22050432D55E}"/>
              </a:ext>
            </a:extLst>
          </p:cNvPr>
          <p:cNvSpPr txBox="1"/>
          <p:nvPr/>
        </p:nvSpPr>
        <p:spPr>
          <a:xfrm>
            <a:off x="3972044" y="166512"/>
            <a:ext cx="4247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ritannic Bold" panose="020B0903060703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and Conclusion </a:t>
            </a:r>
            <a:endParaRPr lang="ar-EG" sz="3000" dirty="0">
              <a:solidFill>
                <a:schemeClr val="bg1"/>
              </a:solidFill>
              <a:latin typeface="Britannic Bold" panose="020B0903060703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1FFA58-50EB-AD51-F5F1-95021736BC5B}"/>
              </a:ext>
            </a:extLst>
          </p:cNvPr>
          <p:cNvCxnSpPr>
            <a:cxnSpLocks/>
          </p:cNvCxnSpPr>
          <p:nvPr/>
        </p:nvCxnSpPr>
        <p:spPr>
          <a:xfrm>
            <a:off x="525780" y="830331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D7571-26CE-469E-180E-AFC365BBE7EE}"/>
              </a:ext>
            </a:extLst>
          </p:cNvPr>
          <p:cNvGrpSpPr/>
          <p:nvPr/>
        </p:nvGrpSpPr>
        <p:grpSpPr>
          <a:xfrm>
            <a:off x="12853428" y="1193368"/>
            <a:ext cx="6759615" cy="4337349"/>
            <a:chOff x="2569579" y="1096701"/>
            <a:chExt cx="6759615" cy="4664598"/>
          </a:xfrm>
          <a:scene3d>
            <a:camera prst="perspectiveFront" fov="3300000">
              <a:rot lat="300000" lon="1500000" rev="73473"/>
            </a:camera>
            <a:lightRig rig="harsh" dir="t">
              <a:rot lat="0" lon="0" rev="3000000"/>
            </a:lightRig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4F8D7-0C03-DF34-200B-C01C012C1715}"/>
                </a:ext>
              </a:extLst>
            </p:cNvPr>
            <p:cNvSpPr/>
            <p:nvPr/>
          </p:nvSpPr>
          <p:spPr>
            <a:xfrm>
              <a:off x="2569579" y="1096701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E828A2-6449-2EBB-31D3-F7EAF123B383}"/>
                </a:ext>
              </a:extLst>
            </p:cNvPr>
            <p:cNvSpPr txBox="1"/>
            <p:nvPr/>
          </p:nvSpPr>
          <p:spPr>
            <a:xfrm>
              <a:off x="2712332" y="1236984"/>
              <a:ext cx="6474107" cy="36933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222CE1-4CC0-B07F-F771-B23CFD3C59E2}"/>
              </a:ext>
            </a:extLst>
          </p:cNvPr>
          <p:cNvSpPr txBox="1"/>
          <p:nvPr/>
        </p:nvSpPr>
        <p:spPr>
          <a:xfrm>
            <a:off x="13142797" y="1649154"/>
            <a:ext cx="6094070" cy="35086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600000">
              <a:rot lat="300000" lon="1500000" rev="72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.•</a:t>
            </a:r>
            <a:r>
              <a:rPr lang="en-US" sz="24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 Tumor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used MRI scans to train a model that can identify brain tumors.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Highlights included: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Best Model: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SVM model was the highest accuracy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Predictions: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The trained SVM model was then used to predict the presence of brain tumors in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In summary,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successfully built a machine learning model that predict loan approval and detect brain tumor</a:t>
            </a:r>
          </a:p>
        </p:txBody>
      </p:sp>
    </p:spTree>
    <p:extLst>
      <p:ext uri="{BB962C8B-B14F-4D97-AF65-F5344CB8AC3E}">
        <p14:creationId xmlns:p14="http://schemas.microsoft.com/office/powerpoint/2010/main" val="290692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2988-420C-186F-DE7C-A97B8FD3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white lines">
            <a:extLst>
              <a:ext uri="{FF2B5EF4-FFF2-40B4-BE49-F238E27FC236}">
                <a16:creationId xmlns:a16="http://schemas.microsoft.com/office/drawing/2014/main" id="{85B4B299-3A95-51F7-6E03-EAA46F9E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280214-7A0E-4B27-66EE-9D427AF66E45}"/>
              </a:ext>
            </a:extLst>
          </p:cNvPr>
          <p:cNvGrpSpPr/>
          <p:nvPr/>
        </p:nvGrpSpPr>
        <p:grpSpPr>
          <a:xfrm>
            <a:off x="3617988" y="1193368"/>
            <a:ext cx="6759615" cy="4337349"/>
            <a:chOff x="2569579" y="1096701"/>
            <a:chExt cx="6759615" cy="4664598"/>
          </a:xfrm>
          <a:scene3d>
            <a:camera prst="perspectiveFront" fov="3300000">
              <a:rot lat="300000" lon="1500000" rev="73473"/>
            </a:camera>
            <a:lightRig rig="harsh" dir="t">
              <a:rot lat="0" lon="0" rev="3000000"/>
            </a:lightRig>
          </a:scene3d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4C85CC-2219-D6E9-39C5-0E3568535864}"/>
                </a:ext>
              </a:extLst>
            </p:cNvPr>
            <p:cNvSpPr/>
            <p:nvPr/>
          </p:nvSpPr>
          <p:spPr>
            <a:xfrm>
              <a:off x="2569579" y="1096701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D7FBBA-07C2-581C-DCC7-4C0E5BD0D46A}"/>
                </a:ext>
              </a:extLst>
            </p:cNvPr>
            <p:cNvSpPr txBox="1"/>
            <p:nvPr/>
          </p:nvSpPr>
          <p:spPr>
            <a:xfrm>
              <a:off x="2712332" y="1236984"/>
              <a:ext cx="6474107" cy="36933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A63038-6DB4-4F7F-8FF7-282FA9D79CE7}"/>
              </a:ext>
            </a:extLst>
          </p:cNvPr>
          <p:cNvSpPr txBox="1"/>
          <p:nvPr/>
        </p:nvSpPr>
        <p:spPr>
          <a:xfrm>
            <a:off x="3907357" y="1649154"/>
            <a:ext cx="6094070" cy="35086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600000">
              <a:rot lat="300000" lon="1500000" rev="72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.•</a:t>
            </a:r>
            <a:r>
              <a:rPr lang="en-US" sz="24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 Tumor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used MRI scans to train a model that can identify brain tumors.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Highlights included: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Best Model: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SVM model was the highest accuracy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Predictions: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The trained SVM model was then used to predict the presence of brain tumors in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In summary,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successfully built a machine learning model that predict loan approval and detect brain tumor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050C8-48F9-5DB6-14B1-34D032AE8B5E}"/>
              </a:ext>
            </a:extLst>
          </p:cNvPr>
          <p:cNvSpPr txBox="1"/>
          <p:nvPr/>
        </p:nvSpPr>
        <p:spPr>
          <a:xfrm>
            <a:off x="3972044" y="166512"/>
            <a:ext cx="4247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ritannic Bold" panose="020B0903060703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Results and Conclusion </a:t>
            </a:r>
            <a:endParaRPr lang="ar-EG" sz="3000" dirty="0">
              <a:solidFill>
                <a:schemeClr val="bg1"/>
              </a:solidFill>
              <a:latin typeface="Britannic Bold" panose="020B0903060703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7860DA-0DC1-C39E-6C8C-8B8EEDA13004}"/>
              </a:ext>
            </a:extLst>
          </p:cNvPr>
          <p:cNvCxnSpPr>
            <a:cxnSpLocks/>
          </p:cNvCxnSpPr>
          <p:nvPr/>
        </p:nvCxnSpPr>
        <p:spPr>
          <a:xfrm>
            <a:off x="525780" y="830331"/>
            <a:ext cx="111404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3A47C3-9416-EE8B-4C7E-DE85668589FC}"/>
              </a:ext>
            </a:extLst>
          </p:cNvPr>
          <p:cNvSpPr txBox="1"/>
          <p:nvPr/>
        </p:nvSpPr>
        <p:spPr>
          <a:xfrm>
            <a:off x="2135754" y="-1497445"/>
            <a:ext cx="7920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 for listening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2E4D38-E08E-282B-E930-FA2B6CEFAC9E}"/>
              </a:ext>
            </a:extLst>
          </p:cNvPr>
          <p:cNvCxnSpPr>
            <a:cxnSpLocks/>
          </p:cNvCxnSpPr>
          <p:nvPr/>
        </p:nvCxnSpPr>
        <p:spPr>
          <a:xfrm>
            <a:off x="1767840" y="-480309"/>
            <a:ext cx="84670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F64BC37-DE5D-F40F-0A11-9AD4353A9EDF}"/>
              </a:ext>
            </a:extLst>
          </p:cNvPr>
          <p:cNvGrpSpPr/>
          <p:nvPr/>
        </p:nvGrpSpPr>
        <p:grpSpPr>
          <a:xfrm>
            <a:off x="-6366848" y="1353054"/>
            <a:ext cx="6759615" cy="4664598"/>
            <a:chOff x="2569579" y="1455517"/>
            <a:chExt cx="6759615" cy="4664598"/>
          </a:xfrm>
          <a:scene3d>
            <a:camera prst="perspectiveFront" fov="3300000">
              <a:rot lat="0" lon="19800000" rev="60000"/>
            </a:camera>
            <a:lightRig rig="harsh" dir="t">
              <a:rot lat="0" lon="0" rev="3000000"/>
            </a:lightRig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01EA61-5B76-E68E-7009-5B1C9330889A}"/>
                </a:ext>
              </a:extLst>
            </p:cNvPr>
            <p:cNvSpPr/>
            <p:nvPr/>
          </p:nvSpPr>
          <p:spPr>
            <a:xfrm>
              <a:off x="2569579" y="1455517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C1E48-D39D-34D8-1E3B-F48829637E67}"/>
                </a:ext>
              </a:extLst>
            </p:cNvPr>
            <p:cNvSpPr txBox="1"/>
            <p:nvPr/>
          </p:nvSpPr>
          <p:spPr>
            <a:xfrm>
              <a:off x="2712332" y="1595800"/>
              <a:ext cx="6474107" cy="430887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 prstMaterial="matte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lIns="91440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Loan Approval Classification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We analyzed a dataset to build a model that can predict loan approval decisions.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 Key insights included: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Balanced Dataset: 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52% of instances were labeled as "NO" and 48% as "YES".	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Preparing The Data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Missing values were imputed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normalized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Outliers were removed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Data was sampled into training and prediction sets 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b="1" dirty="0">
                  <a:ea typeface="ADLaM Display" panose="02010000000000000000" pitchFamily="2" charset="0"/>
                  <a:cs typeface="ADLaM Display" panose="02010000000000000000" pitchFamily="2" charset="0"/>
                </a:rPr>
                <a:t>Training &amp; Testing</a:t>
              </a:r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: We used several models, with Gradient Boosting showing the highest accuracy. 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US" dirty="0">
                  <a:ea typeface="ADLaM Display" panose="02010000000000000000" pitchFamily="2" charset="0"/>
                  <a:cs typeface="ADLaM Display" panose="02010000000000000000" pitchFamily="2" charset="0"/>
                </a:rPr>
                <a:t>This model was then used for predictions</a:t>
              </a:r>
              <a:endParaRPr lang="ar-EG" dirty="0"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7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background with white lines">
            <a:extLst>
              <a:ext uri="{FF2B5EF4-FFF2-40B4-BE49-F238E27FC236}">
                <a16:creationId xmlns:a16="http://schemas.microsoft.com/office/drawing/2014/main" id="{7E9E8A4D-0B25-FCF9-C1EE-CBFE58F8A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E24ADD0-D494-5B9C-E56C-D0DA42F1505B}"/>
              </a:ext>
            </a:extLst>
          </p:cNvPr>
          <p:cNvGrpSpPr/>
          <p:nvPr/>
        </p:nvGrpSpPr>
        <p:grpSpPr>
          <a:xfrm>
            <a:off x="11954268" y="1193368"/>
            <a:ext cx="6759615" cy="4337349"/>
            <a:chOff x="2569579" y="1096701"/>
            <a:chExt cx="6759615" cy="4664598"/>
          </a:xfrm>
          <a:scene3d>
            <a:camera prst="perspectiveFront" fov="3300000">
              <a:rot lat="300000" lon="1500000" rev="73473"/>
            </a:camera>
            <a:lightRig rig="harsh" dir="t">
              <a:rot lat="0" lon="0" rev="3000000"/>
            </a:lightRig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B29785-881F-1D5F-03EB-639C55108C5F}"/>
                </a:ext>
              </a:extLst>
            </p:cNvPr>
            <p:cNvSpPr/>
            <p:nvPr/>
          </p:nvSpPr>
          <p:spPr>
            <a:xfrm>
              <a:off x="2569579" y="1096701"/>
              <a:ext cx="6759615" cy="46645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5803F-30C8-ECE2-0486-4D7916FF3D86}"/>
                </a:ext>
              </a:extLst>
            </p:cNvPr>
            <p:cNvSpPr txBox="1"/>
            <p:nvPr/>
          </p:nvSpPr>
          <p:spPr>
            <a:xfrm>
              <a:off x="2712332" y="1236984"/>
              <a:ext cx="6474107" cy="369332"/>
            </a:xfrm>
            <a:prstGeom prst="rect">
              <a:avLst/>
            </a:prstGeom>
            <a:noFill/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.</a:t>
              </a:r>
              <a:endPara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F5D55F-E0A3-2E23-64BE-879B5A53EF52}"/>
              </a:ext>
            </a:extLst>
          </p:cNvPr>
          <p:cNvSpPr txBox="1"/>
          <p:nvPr/>
        </p:nvSpPr>
        <p:spPr>
          <a:xfrm>
            <a:off x="12243637" y="1649154"/>
            <a:ext cx="6094070" cy="350865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600000">
              <a:rot lat="300000" lon="1500000" rev="72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.•</a:t>
            </a:r>
            <a:r>
              <a:rPr lang="en-US" sz="24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Brain Tumor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used MRI scans to train a model that can identify brain tumors.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Highlights included: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Best Model: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SVM model was the highest accuracy</a:t>
            </a:r>
            <a:endParaRPr lang="ar-EG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Predictions: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The trained SVM model was then used to predict the presence of brain tumors in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ea typeface="ADLaM Display" panose="02010000000000000000" pitchFamily="2" charset="0"/>
                <a:cs typeface="ADLaM Display" panose="02010000000000000000" pitchFamily="2" charset="0"/>
              </a:rPr>
              <a:t>In summary, </a:t>
            </a:r>
            <a:r>
              <a:rPr lang="en-US" dirty="0">
                <a:ea typeface="ADLaM Display" panose="02010000000000000000" pitchFamily="2" charset="0"/>
                <a:cs typeface="ADLaM Display" panose="02010000000000000000" pitchFamily="2" charset="0"/>
              </a:rPr>
              <a:t>we successfully built a machine learning model that predict loan approval and detect brain tumor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546A9A-EA57-EB16-BEE4-3396169E8526}"/>
              </a:ext>
            </a:extLst>
          </p:cNvPr>
          <p:cNvSpPr txBox="1"/>
          <p:nvPr/>
        </p:nvSpPr>
        <p:spPr>
          <a:xfrm>
            <a:off x="4861560" y="3474720"/>
            <a:ext cx="57454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</a:t>
            </a:r>
          </a:p>
          <a:p>
            <a:r>
              <a:rPr lang="en-US" sz="8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Questions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86DB8-7159-0555-AA22-57DC6A96AA46}"/>
              </a:ext>
            </a:extLst>
          </p:cNvPr>
          <p:cNvSpPr txBox="1"/>
          <p:nvPr/>
        </p:nvSpPr>
        <p:spPr>
          <a:xfrm>
            <a:off x="2135754" y="1108595"/>
            <a:ext cx="7920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 for listening </a:t>
            </a:r>
          </a:p>
        </p:txBody>
      </p:sp>
      <p:pic>
        <p:nvPicPr>
          <p:cNvPr id="19" name="Graphic 18" descr="Question Mark with solid fill">
            <a:extLst>
              <a:ext uri="{FF2B5EF4-FFF2-40B4-BE49-F238E27FC236}">
                <a16:creationId xmlns:a16="http://schemas.microsoft.com/office/drawing/2014/main" id="{FD35CEB7-6AC8-EA30-B68E-F620D2E14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8367" y="3423002"/>
            <a:ext cx="2538972" cy="25389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1D22F0-A412-C20D-43B1-E8D473E007E0}"/>
              </a:ext>
            </a:extLst>
          </p:cNvPr>
          <p:cNvCxnSpPr>
            <a:cxnSpLocks/>
          </p:cNvCxnSpPr>
          <p:nvPr/>
        </p:nvCxnSpPr>
        <p:spPr>
          <a:xfrm>
            <a:off x="1767840" y="2156211"/>
            <a:ext cx="84670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8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48D8E-A6AC-5857-26C0-B32815DA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9DBE2B-B44F-E98C-E6D3-CF411D48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507" y="0"/>
            <a:ext cx="13498656" cy="75929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7AF43-F51E-2524-5828-0203B24C49B8}"/>
              </a:ext>
            </a:extLst>
          </p:cNvPr>
          <p:cNvGrpSpPr/>
          <p:nvPr/>
        </p:nvGrpSpPr>
        <p:grpSpPr>
          <a:xfrm>
            <a:off x="5946145" y="869517"/>
            <a:ext cx="4428789" cy="923329"/>
            <a:chOff x="6557475" y="1411926"/>
            <a:chExt cx="4507693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58C8F0-B401-A0A0-676A-DFDA518BF662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We are going to discuss what this project is about and its purpose.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E26164-DC5E-A6DD-553F-A2712CA17F7F}"/>
                </a:ext>
              </a:extLst>
            </p:cNvPr>
            <p:cNvSpPr txBox="1"/>
            <p:nvPr/>
          </p:nvSpPr>
          <p:spPr>
            <a:xfrm>
              <a:off x="6557476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Introduction to the project</a:t>
              </a:r>
              <a:endParaRPr lang="ko-KR" altLang="en-US" b="1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D708F4-9E28-FDB5-A28E-56E140E64A87}"/>
              </a:ext>
            </a:extLst>
          </p:cNvPr>
          <p:cNvSpPr txBox="1"/>
          <p:nvPr/>
        </p:nvSpPr>
        <p:spPr>
          <a:xfrm>
            <a:off x="4753009" y="1008016"/>
            <a:ext cx="958096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C6A6F61-E3AD-F24D-4183-A5DA76BE7F01}"/>
              </a:ext>
            </a:extLst>
          </p:cNvPr>
          <p:cNvSpPr/>
          <p:nvPr/>
        </p:nvSpPr>
        <p:spPr>
          <a:xfrm>
            <a:off x="4753009" y="790578"/>
            <a:ext cx="958096" cy="958096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E2BA04-3DC6-D0A6-C477-45259F055F3F}"/>
              </a:ext>
            </a:extLst>
          </p:cNvPr>
          <p:cNvGrpSpPr/>
          <p:nvPr/>
        </p:nvGrpSpPr>
        <p:grpSpPr>
          <a:xfrm>
            <a:off x="5380489" y="240378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013F3E-FF59-7DC3-8218-17522C717A4E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677108"/>
              <a:chOff x="6557475" y="1411926"/>
              <a:chExt cx="4507692" cy="677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683AA4-D3E0-0169-8F0C-6116D19C90F5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The project goals and outcomes </a:t>
                </a:r>
                <a:endParaRPr lang="en-US" altLang="ko-KR" sz="1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9A684D-C0F2-BBE7-36DE-C6B8303279C0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Objectives </a:t>
                </a:r>
                <a:endParaRPr lang="ko-KR" altLang="en-US" sz="2400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562B18-9A42-1C56-B004-940BF27B74C9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DA9A369-6FD7-AF68-A6B1-32F88D5BC1C9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2B5A2CD-CBF2-8689-4201-DD3D3512CD4E}"/>
              </a:ext>
            </a:extLst>
          </p:cNvPr>
          <p:cNvGrpSpPr/>
          <p:nvPr/>
        </p:nvGrpSpPr>
        <p:grpSpPr>
          <a:xfrm>
            <a:off x="5951113" y="384336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EA8189-2C1D-21AD-6564-E08FB53C7155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61774"/>
              <a:chOff x="6557475" y="1411926"/>
              <a:chExt cx="4507692" cy="86177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630721-D9A6-EFDA-9189-7C90C5CCD235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It will be divided into an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CSV Data processing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and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Image processing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F17D55-DB01-3320-EEC4-C7C41FC70EDB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Project phases </a:t>
                </a:r>
                <a:endParaRPr lang="ko-KR" altLang="en-US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515E99-FBB8-5C81-D2BA-4F923EB4959B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B10D43F-BFDB-6D15-B0F6-ED0B3E7B943D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694513-5523-7F47-3542-A69103E76DD2}"/>
              </a:ext>
            </a:extLst>
          </p:cNvPr>
          <p:cNvGrpSpPr/>
          <p:nvPr/>
        </p:nvGrpSpPr>
        <p:grpSpPr>
          <a:xfrm>
            <a:off x="6521738" y="5282947"/>
            <a:ext cx="5595548" cy="958096"/>
            <a:chOff x="6324210" y="5109327"/>
            <a:chExt cx="5595548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6ED13A-3BBA-8986-D701-629E9C228806}"/>
                </a:ext>
              </a:extLst>
            </p:cNvPr>
            <p:cNvSpPr txBox="1"/>
            <p:nvPr/>
          </p:nvSpPr>
          <p:spPr>
            <a:xfrm>
              <a:off x="7490970" y="5403709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Results and Conclusion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698441-A10C-2C52-4C89-F32326EE581E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315F70F-4916-F9B9-5B38-0E96B566DAF5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D2EED26-561D-5A99-5C3B-A240AB46A922}"/>
              </a:ext>
            </a:extLst>
          </p:cNvPr>
          <p:cNvSpPr txBox="1"/>
          <p:nvPr/>
        </p:nvSpPr>
        <p:spPr>
          <a:xfrm>
            <a:off x="1807864" y="915385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OUTLINE</a:t>
            </a:r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12FCDFE-7F6F-27E7-7B92-270A432A8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3" b="82714" l="10000" r="90000">
                        <a14:foregroundMark x1="30227" y1="13500" x2="34727" y2="9714"/>
                        <a14:foregroundMark x1="34727" y1="9714" x2="39227" y2="9643"/>
                        <a14:foregroundMark x1="39227" y1="9643" x2="48909" y2="12571"/>
                        <a14:backgroundMark x1="14227" y1="19286" x2="23682" y2="11500"/>
                        <a14:backgroundMark x1="23500" y1="17286" x2="23500" y2="17286"/>
                        <a14:backgroundMark x1="23500" y1="17286" x2="23500" y2="17286"/>
                        <a14:backgroundMark x1="23500" y1="17286" x2="23500" y2="1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599"/>
          <a:stretch/>
        </p:blipFill>
        <p:spPr>
          <a:xfrm>
            <a:off x="-9158078" y="1644186"/>
            <a:ext cx="10719277" cy="50092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559771F-94C8-ABCF-56B0-4F4933B318B3}"/>
              </a:ext>
            </a:extLst>
          </p:cNvPr>
          <p:cNvSpPr/>
          <p:nvPr/>
        </p:nvSpPr>
        <p:spPr>
          <a:xfrm>
            <a:off x="4753008" y="779416"/>
            <a:ext cx="958097" cy="958096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E55910-F9F3-2F61-11C0-E88C24462755}"/>
              </a:ext>
            </a:extLst>
          </p:cNvPr>
          <p:cNvGrpSpPr/>
          <p:nvPr/>
        </p:nvGrpSpPr>
        <p:grpSpPr>
          <a:xfrm>
            <a:off x="-6809475" y="2314870"/>
            <a:ext cx="3974108" cy="3584197"/>
            <a:chOff x="4075204" y="1700703"/>
            <a:chExt cx="3961307" cy="348513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31562F-23A1-B7FC-D30B-BA7D5A478D44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BC3652-46CD-DA33-A3C2-D7F4BA65E481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3A2AE8-59D7-F301-5DBB-B50B3522ABDA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73CF436-E20C-BCAA-D4D8-B61D91EDF0E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7D4F7B8-3DB6-AEEA-9A86-F58077BF5D58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39ABC-F0C7-17E7-B207-5EFFE94BA60A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D6D8A3-1D59-8B89-B3BD-041820CAF0C0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E4A11E0-1E15-5456-C154-0C58F1C8A28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A71667-5FD7-A60F-0B7C-81B3AB13A901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5A8C9E-C287-FEC9-B1FC-1CC38358E74F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0626E3-C24D-1328-74BC-C6B1AC0E3A68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B99312-3BB6-DEE0-D464-8EAA1221F070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1C7B87B-AA1F-83DC-FD9B-6E7F6B8B2087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788FF0-DE3A-B832-3838-88D1495EAB21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375401-632C-F437-9D64-B9536D274000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16E2DE-8D29-BFB4-AC3F-91307A0BC178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FDD9D63-E8F4-5C04-1932-E0D73C37A514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B553B53-4A1F-382F-F1E3-AE29C4D6107B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6681AC8-A3B1-2BAA-EE82-613CE8AC8C78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E3DFCC-04C6-C9E0-B83F-27AFC589247B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6455C2-180D-EC6D-0082-657175708E12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9E93ED-71A1-46E3-D234-181110E13D7C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D0108A-B023-1A5F-9B21-E89821EDA803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235205F-C0EE-A44F-975B-B9BE9D3A182F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FDD3908-9143-26DF-A02F-378B7460D9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D40BDC-3807-A422-16AF-3E38DC5EA0B0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AA3D668-CFEF-42F0-DF08-6B648AE704AD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6D964B5-B65F-BA55-8672-4DA7D2EC1193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6EC0ABC-5163-EB56-A8C7-198BC6EA5C80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C709845-E9C3-6058-CF44-67C27C85EAE9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ED7EFB2-3EE5-4DBD-1252-ED474C002123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886E2D-05D8-6A33-71BB-55B94D8C661D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235D3DF-6DD2-E734-0D7E-FC770463034E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6ECED0-2F9C-E957-3A8E-0153D1AA2DAA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F306520-7F45-5452-AC64-1CD957400C09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83B8BA1-F34F-C9EF-DDFF-8196CF73D897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897D9EB-9C41-06FB-0598-D2E347598156}"/>
              </a:ext>
            </a:extLst>
          </p:cNvPr>
          <p:cNvSpPr/>
          <p:nvPr/>
        </p:nvSpPr>
        <p:spPr>
          <a:xfrm>
            <a:off x="4730975" y="758078"/>
            <a:ext cx="1002162" cy="1000772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C4060E-A162-FB9F-3193-F6043694271F}"/>
              </a:ext>
            </a:extLst>
          </p:cNvPr>
          <p:cNvSpPr/>
          <p:nvPr/>
        </p:nvSpPr>
        <p:spPr>
          <a:xfrm>
            <a:off x="5336423" y="2388834"/>
            <a:ext cx="1002162" cy="1000772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6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82625-DF94-9077-23EE-18D1FFB0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4107" y="-163993"/>
            <a:ext cx="13498656" cy="759299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Objectives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8017EF-1C33-45E0-845C-3637289462A0}"/>
              </a:ext>
            </a:extLst>
          </p:cNvPr>
          <p:cNvSpPr/>
          <p:nvPr/>
        </p:nvSpPr>
        <p:spPr>
          <a:xfrm>
            <a:off x="3487932" y="1467852"/>
            <a:ext cx="4104" cy="3922295"/>
          </a:xfrm>
          <a:custGeom>
            <a:avLst/>
            <a:gdLst>
              <a:gd name="connsiteX0" fmla="*/ 4105 w 4104"/>
              <a:gd name="connsiteY0" fmla="*/ 0 h 3922295"/>
              <a:gd name="connsiteX1" fmla="*/ 4105 w 4104"/>
              <a:gd name="connsiteY1" fmla="*/ 3922295 h 3922295"/>
              <a:gd name="connsiteX2" fmla="*/ 175 w 4104"/>
              <a:gd name="connsiteY2" fmla="*/ 3920330 h 3922295"/>
              <a:gd name="connsiteX3" fmla="*/ 175 w 4104"/>
              <a:gd name="connsiteY3" fmla="*/ 3904609 h 3922295"/>
              <a:gd name="connsiteX4" fmla="*/ 175 w 4104"/>
              <a:gd name="connsiteY4" fmla="*/ 17686 h 3922295"/>
              <a:gd name="connsiteX5" fmla="*/ 4105 w 4104"/>
              <a:gd name="connsiteY5" fmla="*/ 0 h 39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4" h="3922295">
                <a:moveTo>
                  <a:pt x="4105" y="0"/>
                </a:moveTo>
                <a:cubicBezTo>
                  <a:pt x="4105" y="1307563"/>
                  <a:pt x="4105" y="2614732"/>
                  <a:pt x="4105" y="3922295"/>
                </a:cubicBezTo>
                <a:cubicBezTo>
                  <a:pt x="2926" y="3921509"/>
                  <a:pt x="568" y="3921116"/>
                  <a:pt x="175" y="3920330"/>
                </a:cubicBezTo>
                <a:cubicBezTo>
                  <a:pt x="-218" y="3915221"/>
                  <a:pt x="175" y="3909719"/>
                  <a:pt x="175" y="3904609"/>
                </a:cubicBezTo>
                <a:cubicBezTo>
                  <a:pt x="175" y="2608837"/>
                  <a:pt x="175" y="1313458"/>
                  <a:pt x="175" y="17686"/>
                </a:cubicBezTo>
                <a:cubicBezTo>
                  <a:pt x="568" y="11790"/>
                  <a:pt x="2926" y="5895"/>
                  <a:pt x="4105" y="0"/>
                </a:cubicBezTo>
                <a:close/>
              </a:path>
            </a:pathLst>
          </a:custGeom>
          <a:solidFill>
            <a:srgbClr val="FFFFFF"/>
          </a:solidFill>
          <a:ln w="39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339787" y="1414522"/>
            <a:ext cx="3974108" cy="3584197"/>
            <a:chOff x="4075204" y="1700703"/>
            <a:chExt cx="3961307" cy="3485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</p:cNvCxnSpPr>
          <p:nvPr/>
        </p:nvCxnSpPr>
        <p:spPr>
          <a:xfrm>
            <a:off x="4078596" y="2414286"/>
            <a:ext cx="2678329" cy="1314657"/>
          </a:xfrm>
          <a:prstGeom prst="bentConnector3">
            <a:avLst>
              <a:gd name="adj1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</p:cNvCxnSpPr>
          <p:nvPr/>
        </p:nvCxnSpPr>
        <p:spPr>
          <a:xfrm>
            <a:off x="4198986" y="3883854"/>
            <a:ext cx="1729781" cy="1283400"/>
          </a:xfrm>
          <a:prstGeom prst="bentConnector3">
            <a:avLst>
              <a:gd name="adj1" fmla="val 42815"/>
            </a:avLst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6771353" y="3101457"/>
            <a:ext cx="311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Develop a machine learning model to predict loan approval decisions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384110" y="6007510"/>
            <a:ext cx="20603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Prepare the data 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for the training and predictions.</a:t>
            </a:r>
          </a:p>
          <a:p>
            <a:pPr algn="r"/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5600775" y="4833598"/>
            <a:ext cx="345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 the performance of different training model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FB5A9F-A7AE-DCA4-1D41-5B106D143F3D}"/>
              </a:ext>
            </a:extLst>
          </p:cNvPr>
          <p:cNvSpPr/>
          <p:nvPr/>
        </p:nvSpPr>
        <p:spPr>
          <a:xfrm>
            <a:off x="-8721371" y="-5715987"/>
            <a:ext cx="30212714" cy="18567008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DD7B480-8021-3B4F-E092-5F386A3BD8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43101" y="5042836"/>
            <a:ext cx="1934928" cy="1131250"/>
          </a:xfrm>
          <a:prstGeom prst="bentConnector3">
            <a:avLst>
              <a:gd name="adj1" fmla="val 100408"/>
            </a:avLst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0F6515-0914-DE04-74F6-972CC29D4FAB}"/>
              </a:ext>
            </a:extLst>
          </p:cNvPr>
          <p:cNvSpPr txBox="1"/>
          <p:nvPr/>
        </p:nvSpPr>
        <p:spPr>
          <a:xfrm>
            <a:off x="4927859" y="6223245"/>
            <a:ext cx="2914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Prepare the data </a:t>
            </a:r>
            <a:r>
              <a:rPr lang="en-US" b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for the training and predictions.</a:t>
            </a:r>
          </a:p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50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62B4D-4299-A694-8BEB-777CA88F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4B39F-5530-CDE7-1E52-B4C70672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87" y="-173620"/>
            <a:ext cx="13498656" cy="759299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1647448-1322-B580-3780-70B37E546E2F}"/>
              </a:ext>
            </a:extLst>
          </p:cNvPr>
          <p:cNvGrpSpPr/>
          <p:nvPr/>
        </p:nvGrpSpPr>
        <p:grpSpPr>
          <a:xfrm>
            <a:off x="3718562" y="830050"/>
            <a:ext cx="5621925" cy="1002268"/>
            <a:chOff x="4753009" y="790578"/>
            <a:chExt cx="5621925" cy="10022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58F8FB-2ED9-5CC5-5D05-5141996E82E3}"/>
                </a:ext>
              </a:extLst>
            </p:cNvPr>
            <p:cNvGrpSpPr/>
            <p:nvPr/>
          </p:nvGrpSpPr>
          <p:grpSpPr>
            <a:xfrm>
              <a:off x="5946145" y="869517"/>
              <a:ext cx="4428789" cy="923329"/>
              <a:chOff x="6557475" y="1411926"/>
              <a:chExt cx="4507693" cy="92332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FB493B-C455-4F45-25FC-5AC23E9AFCF4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We are going to discuss what this project is about and its purpose.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65F78-A5BA-D063-6CBD-1B9A25E384AD}"/>
                  </a:ext>
                </a:extLst>
              </p:cNvPr>
              <p:cNvSpPr txBox="1"/>
              <p:nvPr/>
            </p:nvSpPr>
            <p:spPr>
              <a:xfrm>
                <a:off x="6557476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Introduction to the project</a:t>
                </a:r>
                <a:endParaRPr lang="ko-KR" altLang="en-US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02B938-B2B7-4149-D90F-EEF46072281C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8B5609E-80D4-ADE4-D894-FDFDA41D5069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070E5E-66A4-DD28-1DC7-9986A39FB275}"/>
              </a:ext>
            </a:extLst>
          </p:cNvPr>
          <p:cNvGrpSpPr/>
          <p:nvPr/>
        </p:nvGrpSpPr>
        <p:grpSpPr>
          <a:xfrm>
            <a:off x="4489385" y="2285045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FAD00E-4C9A-0F3B-A2B4-C8F13C64E8F5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677108"/>
              <a:chOff x="6557475" y="1411926"/>
              <a:chExt cx="4507692" cy="677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AB598F-4B47-6E9F-73B3-2DF9AF5F16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The project goals and outcomes </a:t>
                </a:r>
                <a:endParaRPr lang="en-US" altLang="ko-KR" sz="10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CE0B25-DF70-86A8-F541-BD68A5C8985E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Objectives </a:t>
                </a:r>
                <a:endParaRPr lang="ko-KR" altLang="en-US" sz="2400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59FD3-6C46-E01A-65E1-7D14C6B03EF9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3EA1BE-2732-3C4C-9D5F-B8AE1935A53C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A4224E-6A54-B84F-1B69-EC9DCFA31A36}"/>
              </a:ext>
            </a:extLst>
          </p:cNvPr>
          <p:cNvGrpSpPr/>
          <p:nvPr/>
        </p:nvGrpSpPr>
        <p:grpSpPr>
          <a:xfrm>
            <a:off x="5362765" y="3654355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BC20677-FD31-01B6-C893-FEE945762935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861774"/>
              <a:chOff x="6557475" y="1411926"/>
              <a:chExt cx="4507692" cy="86177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33C709-83EC-541A-457F-06593DF34A3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It will be divided into an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CSV Data processing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and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Image processing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26D721-32B0-3FB3-65BF-E3D1CA1B5550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Project phases </a:t>
                </a:r>
                <a:endParaRPr lang="ko-KR" altLang="en-US" b="1" dirty="0">
                  <a:solidFill>
                    <a:schemeClr val="bg1"/>
                  </a:solidFill>
                  <a:latin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50FB65-11B3-4FC2-4C28-EA46508C632B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56FFA30-AFA3-EC44-5B0C-E5AEF85905E8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4A4F60-3D8D-7B48-65E5-5DA5F187DC3C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C027CD-4F61-E563-A1E8-38E251CF8378}"/>
                </a:ext>
              </a:extLst>
            </p:cNvPr>
            <p:cNvSpPr txBox="1"/>
            <p:nvPr/>
          </p:nvSpPr>
          <p:spPr>
            <a:xfrm>
              <a:off x="7490970" y="5403709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Results and Conclusion </a:t>
              </a:r>
              <a:endParaRPr lang="ko-KR" altLang="en-US" b="1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49068B-17C2-C1F4-9DC5-EA7BCE430757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8EE9C5-569E-DC82-C09E-476F3FD1AEF6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46D012-ACAA-4C5B-407D-B9A2B07FF0DF}"/>
              </a:ext>
            </a:extLst>
          </p:cNvPr>
          <p:cNvSpPr txBox="1"/>
          <p:nvPr/>
        </p:nvSpPr>
        <p:spPr>
          <a:xfrm>
            <a:off x="1052832" y="917121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OUTLINE</a:t>
            </a:r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A483FFC-8934-BC2B-26B5-47F88D20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3" b="82714" l="10000" r="90000">
                        <a14:foregroundMark x1="30227" y1="13500" x2="34727" y2="9714"/>
                        <a14:foregroundMark x1="34727" y1="9714" x2="39227" y2="9643"/>
                        <a14:foregroundMark x1="39227" y1="9643" x2="48909" y2="12571"/>
                        <a14:backgroundMark x1="14227" y1="19286" x2="23682" y2="11500"/>
                        <a14:backgroundMark x1="23500" y1="17286" x2="23500" y2="17286"/>
                        <a14:backgroundMark x1="23500" y1="17286" x2="23500" y2="17286"/>
                        <a14:backgroundMark x1="23500" y1="17286" x2="23500" y2="17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25" b="8599"/>
          <a:stretch/>
        </p:blipFill>
        <p:spPr>
          <a:xfrm>
            <a:off x="-9158078" y="1644186"/>
            <a:ext cx="10719277" cy="500921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5C2336-7E21-2FE6-5461-E12D4BAFE66F}"/>
              </a:ext>
            </a:extLst>
          </p:cNvPr>
          <p:cNvSpPr/>
          <p:nvPr/>
        </p:nvSpPr>
        <p:spPr>
          <a:xfrm>
            <a:off x="5362765" y="3648829"/>
            <a:ext cx="958097" cy="958096"/>
          </a:xfrm>
          <a:custGeom>
            <a:avLst/>
            <a:gdLst>
              <a:gd name="connsiteX0" fmla="*/ 591326 w 1182653"/>
              <a:gd name="connsiteY0" fmla="*/ 99202 h 1182653"/>
              <a:gd name="connsiteX1" fmla="*/ 542935 w 1182653"/>
              <a:gd name="connsiteY1" fmla="*/ 119164 h 1182653"/>
              <a:gd name="connsiteX2" fmla="*/ 119164 w 1182653"/>
              <a:gd name="connsiteY2" fmla="*/ 542935 h 1182653"/>
              <a:gd name="connsiteX3" fmla="*/ 119164 w 1182653"/>
              <a:gd name="connsiteY3" fmla="*/ 639718 h 1182653"/>
              <a:gd name="connsiteX4" fmla="*/ 542935 w 1182653"/>
              <a:gd name="connsiteY4" fmla="*/ 1063489 h 1182653"/>
              <a:gd name="connsiteX5" fmla="*/ 639718 w 1182653"/>
              <a:gd name="connsiteY5" fmla="*/ 1063489 h 1182653"/>
              <a:gd name="connsiteX6" fmla="*/ 1063489 w 1182653"/>
              <a:gd name="connsiteY6" fmla="*/ 639718 h 1182653"/>
              <a:gd name="connsiteX7" fmla="*/ 1063489 w 1182653"/>
              <a:gd name="connsiteY7" fmla="*/ 542935 h 1182653"/>
              <a:gd name="connsiteX8" fmla="*/ 639718 w 1182653"/>
              <a:gd name="connsiteY8" fmla="*/ 119164 h 1182653"/>
              <a:gd name="connsiteX9" fmla="*/ 591326 w 1182653"/>
              <a:gd name="connsiteY9" fmla="*/ 99202 h 1182653"/>
              <a:gd name="connsiteX10" fmla="*/ 591327 w 1182653"/>
              <a:gd name="connsiteY10" fmla="*/ 0 h 1182653"/>
              <a:gd name="connsiteX11" fmla="*/ 654581 w 1182653"/>
              <a:gd name="connsiteY11" fmla="*/ 26183 h 1182653"/>
              <a:gd name="connsiteX12" fmla="*/ 1156470 w 1182653"/>
              <a:gd name="connsiteY12" fmla="*/ 528072 h 1182653"/>
              <a:gd name="connsiteX13" fmla="*/ 1156470 w 1182653"/>
              <a:gd name="connsiteY13" fmla="*/ 654581 h 1182653"/>
              <a:gd name="connsiteX14" fmla="*/ 654581 w 1182653"/>
              <a:gd name="connsiteY14" fmla="*/ 1156470 h 1182653"/>
              <a:gd name="connsiteX15" fmla="*/ 528072 w 1182653"/>
              <a:gd name="connsiteY15" fmla="*/ 1156470 h 1182653"/>
              <a:gd name="connsiteX16" fmla="*/ 26184 w 1182653"/>
              <a:gd name="connsiteY16" fmla="*/ 654581 h 1182653"/>
              <a:gd name="connsiteX17" fmla="*/ 26184 w 1182653"/>
              <a:gd name="connsiteY17" fmla="*/ 528072 h 1182653"/>
              <a:gd name="connsiteX18" fmla="*/ 528072 w 1182653"/>
              <a:gd name="connsiteY18" fmla="*/ 26183 h 1182653"/>
              <a:gd name="connsiteX19" fmla="*/ 591327 w 1182653"/>
              <a:gd name="connsiteY19" fmla="*/ 0 h 11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2653" h="1182653">
                <a:moveTo>
                  <a:pt x="591326" y="99202"/>
                </a:moveTo>
                <a:cubicBezTo>
                  <a:pt x="573784" y="99202"/>
                  <a:pt x="556242" y="105856"/>
                  <a:pt x="542935" y="119164"/>
                </a:cubicBezTo>
                <a:lnTo>
                  <a:pt x="119164" y="542935"/>
                </a:lnTo>
                <a:cubicBezTo>
                  <a:pt x="92548" y="569550"/>
                  <a:pt x="92548" y="613102"/>
                  <a:pt x="119164" y="639718"/>
                </a:cubicBezTo>
                <a:lnTo>
                  <a:pt x="542935" y="1063489"/>
                </a:lnTo>
                <a:cubicBezTo>
                  <a:pt x="569550" y="1090104"/>
                  <a:pt x="613102" y="1090104"/>
                  <a:pt x="639718" y="1063489"/>
                </a:cubicBezTo>
                <a:lnTo>
                  <a:pt x="1063489" y="639718"/>
                </a:lnTo>
                <a:cubicBezTo>
                  <a:pt x="1090450" y="613102"/>
                  <a:pt x="1090450" y="569550"/>
                  <a:pt x="1063489" y="542935"/>
                </a:cubicBezTo>
                <a:lnTo>
                  <a:pt x="639718" y="119164"/>
                </a:lnTo>
                <a:cubicBezTo>
                  <a:pt x="626410" y="105856"/>
                  <a:pt x="608868" y="99202"/>
                  <a:pt x="591326" y="99202"/>
                </a:cubicBezTo>
                <a:close/>
                <a:moveTo>
                  <a:pt x="591327" y="0"/>
                </a:moveTo>
                <a:cubicBezTo>
                  <a:pt x="614226" y="0"/>
                  <a:pt x="637126" y="8728"/>
                  <a:pt x="654581" y="26183"/>
                </a:cubicBezTo>
                <a:lnTo>
                  <a:pt x="1156470" y="528072"/>
                </a:lnTo>
                <a:cubicBezTo>
                  <a:pt x="1191381" y="562983"/>
                  <a:pt x="1191381" y="619670"/>
                  <a:pt x="1156470" y="654581"/>
                </a:cubicBezTo>
                <a:lnTo>
                  <a:pt x="654581" y="1156470"/>
                </a:lnTo>
                <a:cubicBezTo>
                  <a:pt x="619670" y="1191381"/>
                  <a:pt x="562983" y="1191381"/>
                  <a:pt x="528072" y="1156470"/>
                </a:cubicBezTo>
                <a:lnTo>
                  <a:pt x="26184" y="654581"/>
                </a:lnTo>
                <a:cubicBezTo>
                  <a:pt x="-8728" y="619670"/>
                  <a:pt x="-8728" y="562983"/>
                  <a:pt x="26184" y="528072"/>
                </a:cubicBezTo>
                <a:lnTo>
                  <a:pt x="528072" y="26183"/>
                </a:lnTo>
                <a:cubicBezTo>
                  <a:pt x="545528" y="8728"/>
                  <a:pt x="568427" y="0"/>
                  <a:pt x="591327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rgbClr val="0085F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48C8-C97D-CF59-78C7-073C2D11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blue background with white lines and dots">
            <a:extLst>
              <a:ext uri="{FF2B5EF4-FFF2-40B4-BE49-F238E27FC236}">
                <a16:creationId xmlns:a16="http://schemas.microsoft.com/office/drawing/2014/main" id="{9961E935-C032-4BB1-8764-90D441375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84462-61E0-4323-635F-C88208870F60}"/>
              </a:ext>
            </a:extLst>
          </p:cNvPr>
          <p:cNvSpPr txBox="1"/>
          <p:nvPr/>
        </p:nvSpPr>
        <p:spPr>
          <a:xfrm>
            <a:off x="3837007" y="240615"/>
            <a:ext cx="451798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Britannic Bold" panose="020B0903060703020204" pitchFamily="34" charset="0"/>
                <a:cs typeface="Arial" pitchFamily="34" charset="0"/>
              </a:rPr>
              <a:t>Project phases </a:t>
            </a:r>
            <a:endParaRPr lang="ko-KR" altLang="en-US" sz="5000" dirty="0">
              <a:solidFill>
                <a:schemeClr val="bg1"/>
              </a:solidFill>
              <a:latin typeface="Britannic Bold" panose="020B09030607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181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C9AD-52D0-AD33-0729-3A01F40C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A8E0B-713F-063E-EB73-A74D7285C37E}"/>
              </a:ext>
            </a:extLst>
          </p:cNvPr>
          <p:cNvSpPr txBox="1"/>
          <p:nvPr/>
        </p:nvSpPr>
        <p:spPr>
          <a:xfrm>
            <a:off x="3837007" y="-1744248"/>
            <a:ext cx="4517985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200" dirty="0">
                <a:solidFill>
                  <a:schemeClr val="bg1"/>
                </a:solidFill>
                <a:latin typeface="Britannic Bold" panose="020B0903060703020204" pitchFamily="34" charset="0"/>
                <a:cs typeface="Arial" pitchFamily="34" charset="0"/>
              </a:rPr>
              <a:t>Project phases </a:t>
            </a:r>
            <a:endParaRPr lang="ko-KR" altLang="en-US" sz="5200" dirty="0">
              <a:solidFill>
                <a:schemeClr val="bg1"/>
              </a:solidFill>
              <a:latin typeface="Britannic Bold" panose="020B0903060703020204" pitchFamily="34" charset="0"/>
              <a:cs typeface="Arial" pitchFamily="34" charset="0"/>
            </a:endParaRPr>
          </a:p>
        </p:txBody>
      </p:sp>
      <p:pic>
        <p:nvPicPr>
          <p:cNvPr id="22" name="Picture 21" descr="A blue background with white lines and dots">
            <a:extLst>
              <a:ext uri="{FF2B5EF4-FFF2-40B4-BE49-F238E27FC236}">
                <a16:creationId xmlns:a16="http://schemas.microsoft.com/office/drawing/2014/main" id="{64CD7CF6-CF47-5149-0222-4AB5517B4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4180" r="4133" b="4103"/>
          <a:stretch/>
        </p:blipFill>
        <p:spPr>
          <a:xfrm>
            <a:off x="-3636" y="0"/>
            <a:ext cx="12195636" cy="68580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51EB0AEE-BA69-906F-F5AD-C6C61F0898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4460207"/>
                  </p:ext>
                </p:extLst>
              </p:nvPr>
            </p:nvGraphicFramePr>
            <p:xfrm>
              <a:off x="1844841" y="1021466"/>
              <a:ext cx="3875955" cy="2180225"/>
            </p:xfrm>
            <a:graphic>
              <a:graphicData uri="http://schemas.microsoft.com/office/powerpoint/2016/sectionzoom">
                <psez:sectionZm>
                  <psez:sectionZmObj sectionId="{6FB62299-BAF9-4275-BE59-B08A3A113209}">
                    <psez:zmPr id="{31E009E7-C68F-46D4-8860-B5A6156BD8D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5955" cy="21802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EB0AEE-BA69-906F-F5AD-C6C61F0898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41" y="1021466"/>
                <a:ext cx="3875955" cy="218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ECD26AB-82A5-85D0-6393-CEBCB47F3F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8449993"/>
                  </p:ext>
                </p:extLst>
              </p:nvPr>
            </p:nvGraphicFramePr>
            <p:xfrm>
              <a:off x="6950240" y="3894013"/>
              <a:ext cx="3875956" cy="2180225"/>
            </p:xfrm>
            <a:graphic>
              <a:graphicData uri="http://schemas.microsoft.com/office/powerpoint/2016/sectionzoom">
                <psez:sectionZm>
                  <psez:sectionZmObj sectionId="{A6109666-20DF-4825-A053-DF7AE347D4AD}">
                    <psez:zmPr id="{A0CF5132-CC4F-44BE-ADA2-3E3D3766D10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75956" cy="218022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ECD26AB-82A5-85D0-6393-CEBCB47F3F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0240" y="3894013"/>
                <a:ext cx="3875956" cy="2180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65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c41d57-8bff-4b40-a5b4-9e281997efb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97494FF6F6346A1C0CDA7D61646CA" ma:contentTypeVersion="10" ma:contentTypeDescription="Create a new document." ma:contentTypeScope="" ma:versionID="259e71284e85806ab3af09ef33939c50">
  <xsd:schema xmlns:xsd="http://www.w3.org/2001/XMLSchema" xmlns:xs="http://www.w3.org/2001/XMLSchema" xmlns:p="http://schemas.microsoft.com/office/2006/metadata/properties" xmlns:ns3="c3c41d57-8bff-4b40-a5b4-9e281997efb6" targetNamespace="http://schemas.microsoft.com/office/2006/metadata/properties" ma:root="true" ma:fieldsID="323882f21a4c96d87510036606318e96" ns3:_="">
    <xsd:import namespace="c3c41d57-8bff-4b40-a5b4-9e281997efb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41d57-8bff-4b40-a5b4-9e281997efb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EF3C1-E78B-4FBA-A430-5724E2B9D5FC}">
  <ds:schemaRefs>
    <ds:schemaRef ds:uri="c3c41d57-8bff-4b40-a5b4-9e281997efb6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1325C86-2E14-4EA5-83FB-F74E0CD75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c41d57-8bff-4b40-a5b4-9e281997ef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1BA075-6183-401B-9B06-D39E018398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6017</TotalTime>
  <Words>1567</Words>
  <Application>Microsoft Office PowerPoint</Application>
  <PresentationFormat>Widescreen</PresentationFormat>
  <Paragraphs>252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ADLaM Display</vt:lpstr>
      <vt:lpstr>Aptos</vt:lpstr>
      <vt:lpstr>Arial</vt:lpstr>
      <vt:lpstr>Britannic Bold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Mahmoud sayed</cp:lastModifiedBy>
  <cp:revision>74</cp:revision>
  <dcterms:created xsi:type="dcterms:W3CDTF">2020-01-20T05:08:25Z</dcterms:created>
  <dcterms:modified xsi:type="dcterms:W3CDTF">2024-12-28T23:40:34Z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0x010100B9697494FF6F6346A1C0CDA7D61646CA</vt:lpwstr>
  </property>
</Properties>
</file>